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334" r:id="rId2"/>
    <p:sldId id="355" r:id="rId3"/>
    <p:sldId id="356" r:id="rId4"/>
    <p:sldId id="342" r:id="rId5"/>
    <p:sldId id="343" r:id="rId6"/>
    <p:sldId id="345" r:id="rId7"/>
    <p:sldId id="346" r:id="rId8"/>
    <p:sldId id="347" r:id="rId9"/>
    <p:sldId id="349" r:id="rId10"/>
    <p:sldId id="350" r:id="rId11"/>
    <p:sldId id="351" r:id="rId12"/>
    <p:sldId id="352" r:id="rId13"/>
    <p:sldId id="353" r:id="rId14"/>
    <p:sldId id="27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59" autoAdjust="0"/>
    <p:restoredTop sz="94660"/>
  </p:normalViewPr>
  <p:slideViewPr>
    <p:cSldViewPr snapToGrid="0">
      <p:cViewPr varScale="1">
        <p:scale>
          <a:sx n="72" d="100"/>
          <a:sy n="72" d="100"/>
        </p:scale>
        <p:origin x="84" y="8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87C530-7157-4D4F-8465-1E58902EDE12}" type="datetimeFigureOut">
              <a:rPr lang="ko-KR" altLang="en-US" smtClean="0"/>
              <a:t>2022-03-13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951474-FDE1-4189-9BBD-1701C2AD7D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726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2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56391" y="3927346"/>
            <a:ext cx="10706091" cy="144016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민주주의의 사상적 연원</a:t>
            </a:r>
            <a:r>
              <a:rPr lang="en-US" altLang="ko-KR" dirty="0"/>
              <a:t>(Ⅱ)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– </a:t>
            </a:r>
            <a:r>
              <a:rPr lang="ko-KR" altLang="en-US" dirty="0" err="1" smtClean="0">
                <a:solidFill>
                  <a:schemeClr val="tx1"/>
                </a:solidFill>
              </a:rPr>
              <a:t>홉스와</a:t>
            </a:r>
            <a:r>
              <a:rPr lang="ko-KR" altLang="en-US" dirty="0" smtClean="0">
                <a:solidFill>
                  <a:schemeClr val="tx1"/>
                </a:solidFill>
              </a:rPr>
              <a:t> 로크 및 루소의 사회계약설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42263" y="2838078"/>
            <a:ext cx="8534400" cy="758952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민주주의를 만든 사상가들</a:t>
            </a:r>
            <a:endParaRPr lang="ko-KR" alt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980728"/>
            <a:ext cx="259080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237" y="478019"/>
            <a:ext cx="2184400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162" y="470807"/>
            <a:ext cx="2387600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2507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1814" y="260003"/>
            <a:ext cx="8229600" cy="864000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루소의 사회계약설 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루소는 직접민주주의만을 고집하는가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52844" y="1396508"/>
            <a:ext cx="8229600" cy="5400000"/>
          </a:xfrm>
        </p:spPr>
        <p:txBody>
          <a:bodyPr/>
          <a:lstStyle/>
          <a:p>
            <a:r>
              <a:rPr lang="ko-KR" altLang="en-US" sz="2400" dirty="0" smtClean="0">
                <a:solidFill>
                  <a:schemeClr val="tx1"/>
                </a:solidFill>
              </a:rPr>
              <a:t>루소에게 있어 대의원 또는 대표자의 지위  </a:t>
            </a:r>
            <a:endParaRPr lang="en-US" altLang="ko-KR" sz="2400" dirty="0">
              <a:solidFill>
                <a:schemeClr val="tx1"/>
              </a:solidFill>
            </a:endParaRP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385709" y="4643196"/>
            <a:ext cx="2880320" cy="13235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인민의 대의원은 일반의지의 대표자가 아니며</a:t>
            </a:r>
            <a:r>
              <a:rPr lang="en-US" altLang="ko-KR" dirty="0">
                <a:sym typeface="Wingdings" pitchFamily="2" charset="2"/>
              </a:rPr>
              <a:t>… </a:t>
            </a:r>
            <a:r>
              <a:rPr lang="ko-KR" altLang="en-US" dirty="0">
                <a:sym typeface="Wingdings" pitchFamily="2" charset="2"/>
              </a:rPr>
              <a:t>인민의 심부름꾼에 불과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1204078" y="2030118"/>
            <a:ext cx="3086486" cy="95357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  <a:sym typeface="Wingdings" pitchFamily="2" charset="2"/>
              </a:rPr>
              <a:t>주권은 대표될 수 있는가</a:t>
            </a:r>
            <a:r>
              <a:rPr lang="en-US" altLang="ko-KR" dirty="0">
                <a:solidFill>
                  <a:schemeClr val="tx1"/>
                </a:solidFill>
                <a:sym typeface="Wingdings" pitchFamily="2" charset="2"/>
              </a:rPr>
              <a:t>?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sym typeface="Wingdings" pitchFamily="2" charset="2"/>
              </a:rPr>
              <a:t> But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 대표자는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필요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? 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201" y="1960056"/>
            <a:ext cx="2239516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607" y="4274227"/>
            <a:ext cx="2571750" cy="215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969" y="4534287"/>
            <a:ext cx="2857500" cy="195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오른쪽 화살표 15"/>
          <p:cNvSpPr/>
          <p:nvPr/>
        </p:nvSpPr>
        <p:spPr bwMode="auto">
          <a:xfrm>
            <a:off x="7344587" y="5022280"/>
            <a:ext cx="1368152" cy="490958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17" name="오른쪽 화살표 16"/>
          <p:cNvSpPr/>
          <p:nvPr/>
        </p:nvSpPr>
        <p:spPr bwMode="auto">
          <a:xfrm rot="5400000">
            <a:off x="2007157" y="3567963"/>
            <a:ext cx="1368152" cy="490958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14" name="왼쪽/오른쪽 화살표 13"/>
          <p:cNvSpPr/>
          <p:nvPr/>
        </p:nvSpPr>
        <p:spPr>
          <a:xfrm>
            <a:off x="7149971" y="2511750"/>
            <a:ext cx="1216152" cy="484632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802" y="2108672"/>
            <a:ext cx="3465809" cy="19473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7802" y="81871"/>
            <a:ext cx="3381241" cy="189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5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6400" y="214010"/>
            <a:ext cx="8229600" cy="864000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루소의 사회계약설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7628" y="1154560"/>
            <a:ext cx="8229600" cy="5400000"/>
          </a:xfrm>
        </p:spPr>
        <p:txBody>
          <a:bodyPr/>
          <a:lstStyle/>
          <a:p>
            <a:r>
              <a:rPr lang="ko-KR" altLang="en-US" sz="2400" dirty="0">
                <a:solidFill>
                  <a:schemeClr val="tx1"/>
                </a:solidFill>
              </a:rPr>
              <a:t>정부의 횡포를 막을 수 있는 정치체제는</a:t>
            </a:r>
            <a:r>
              <a:rPr lang="en-US" altLang="ko-KR" sz="2400" dirty="0">
                <a:solidFill>
                  <a:schemeClr val="tx1"/>
                </a:solidFill>
              </a:rPr>
              <a:t>? </a:t>
            </a:r>
            <a:endParaRPr lang="ko-KR" altLang="en-US" sz="2400" dirty="0">
              <a:solidFill>
                <a:schemeClr val="tx1"/>
              </a:solidFill>
            </a:endParaRP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1176600" y="4251248"/>
            <a:ext cx="1152000" cy="360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인민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705241" y="2895749"/>
            <a:ext cx="1789228" cy="57606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대의제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sp>
        <p:nvSpPr>
          <p:cNvPr id="26" name="오른쪽 화살표 25"/>
          <p:cNvSpPr/>
          <p:nvPr/>
        </p:nvSpPr>
        <p:spPr bwMode="auto">
          <a:xfrm>
            <a:off x="4509694" y="2954584"/>
            <a:ext cx="978408" cy="4846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>
              <a:latin typeface="Times New Roman" charset="0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138090" y="4298981"/>
            <a:ext cx="1224000" cy="360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주권자 </a:t>
            </a:r>
          </a:p>
        </p:txBody>
      </p:sp>
      <p:sp>
        <p:nvSpPr>
          <p:cNvPr id="4" name="등호 3"/>
          <p:cNvSpPr/>
          <p:nvPr/>
        </p:nvSpPr>
        <p:spPr>
          <a:xfrm>
            <a:off x="2413766" y="4226981"/>
            <a:ext cx="612000" cy="4320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AutoShape 6" descr="data:image/jpeg;base64,/9j/4AAQSkZJRgABAQAAAQABAAD/2wCEAAkGBhQSERUUExQVFRUVFRcYGBgYGBwYGBoWGBgYFRUXFhgXHCYeFxojGRcYHy8gIycpLCwsFx4xNTAqNSYrLCkBCQoKDgwOGg8PGiwkHyQsKSwsLywsLCwsLCwpLCwsLCwsLSwsLC0sLCwpLCwsLCwsLCwsLCwsLCwsKSwsLCwsLP/AABEIAMIBAwMBIgACEQEDEQH/xAAcAAAABwEBAAAAAAAAAAAAAAAAAQMEBQYHAgj/xABKEAACAQIEAwUFBQQHBgQHAAABAhEAAwQSITEFBkETIlFhcQcygZGhFEJSscEjYnLRJIKSsuHw8RUWM0Oiwghzk+I0U2R0g8PS/8QAGgEAAgMBAQAAAAAAAAAAAAAAAgMAAQQFBv/EADIRAAICAQMCAwUIAgMAAAAAAAABAgMREiExBEETUWEiMoGh8AUUcZGxwdHhQlIjYvH/2gAMAwEAAhEDEQA/AJXEc7tIu2sOqAaQSxB6kggAaaT6iubvtYvEz2NofFv51OY3H8NRuzS0rFT3SgV1MwHAJMKRIkb0nx7i+Fs2wcPhkY7ElQoHXopknp8K0qVK4gKet8yIJvbHcT3rCN6XCPzBq7crc2jFgHJkzAxrOo1jYdPyqhWeZzetHIBacA6qRBI72kqPuH5qRrTjgOKvW8XhWe67iWDye7Dns1IE/i0keNBqrnlRjj4haZrfJrIpS3vSYrtDrWVDhahQoUwAb2Vh3HiQfmI/SnFJZO/Piv5H/GlaGPBbITme33FPg6H6kf8AdU0h0qtcd5gw7K1vtRnHSG0KsCemmxqwYO4GtqQQQVBBGxEb0uCeuT7BuScEkzt+lJ4Ifs18gB8tKPFYhUXM7BVGpJMAAAkknoIFMrPG7JtM1u4l0JqcjBtCx6j4/Kjx7WQM7HPHrc23/wDLf+6acj3V/hH5Ud1VurvoQfkQR+tIcRum1azAg5QBtvsPGh8N6mwtacUjp6hbHH1VFWdQI+WlUu97ULl17gsDKLTZDnQSWDhWIyse7vGxqU4bhcPdt57mca6w8atJ2jbQ06FUpCp2xjyFzbi8+FZv/qB9Fj9KouOsK9oToZYTp+HQeI661O89AWlt2sO1x0dLlwjMGy3BGWYWZMnc9KrOHsM695WPjp/hSpUTUtWB8LoaMDQXlRWLHUbCJ2Gm3npQFxS6Zc05TuI0O35muOLZVtlhMq4GhjcAx8zTPhuIc3yriCLebQzoSMtCoNNZZMp7krdE2yPEqPzrSfZziRcvGJ/ZYVLe3WVLf9Qas4uaID++Pyq++yK239JYiBltgCABqbhOm4+daJcoXL3i8XIylisEehnwOh2NNOAhcpCjRXyz6AE/U0fG3YWjkEs5CzO09flNDl/ChEABmCZ9Y1MetZZvPUxT7JmZER7RMWqpZUsBLO2vgoA/7qhuGXV+wuQwOfEKumvuJmj5tSHtdtB71gEsMlpjoY99v/ZTPgVrLwvDD8d3E3NfK4bakz5LWiK/5UbexbOVbcq7eYHyB/mKtFi1qo9KgOU7UWB+8zH5ED9KsuGHeqWv2imPHFUrn3j1u3ZayzZTcEE+C/e9TGgHnVux2LFtGZjAUEn0GtYgMXcvr2pBY3CX2JAzEtHwBA+FZ7ZSisxWSRSbwx3iccLjFkZgpiAVMwBHTTpQqsY7mS7buFFsZwI707yAT9THwoUjXc99PzQ3w8f+E79sEW3AHeAbYbxkeR/Cwb+oakLlwXUj8WUgDpcQh4n+HT4GmJwmJIVbOHumZIHZsNCdT3hoN99Ka47h+KRsr3lQdQjW2YGOoXNB9YrpKucnsjNKUe5xgMG6E905Qxn0zET/AGX+lSN5iltXYqpQHciZtlCgGvVln41BPwEsQzX7slAHAY5S3UqCdOnSna8u4fMSLY1XKZJOkg/mKdDo7c54Fvqa0sG4YfFZlVhswB+YmlO2rMrPH76oqLcIVQAAANhoNYmi/wBr3ydbrxOhzEdAeh6GR8KP7hLzQv73HyLrYxl2SHe6dTsjeP8ADFFg+IuMfli7kaxuykDOGJ322FU1uKXTvduH+u386RvYxurN8z/Orr+z1HuDPrdXY1w3JFZDzDf4iXUJ9qVTatnTOqhsi55bQA5p3NReMxN06W+0P8OY/lUvwXiOLtoJN4CNQ4Yg+oajl0aju2SN7kuB7wjCi3ZutduK169Z7OJLlZEMSwkEnTrU/wAF5nFmwltlZ2URIgCJ08TTTD8P+1pmthUuAw67KZ1BHh/rTq1yTdPvOg9JP8qvRQl7TE6rs+yhLjXNHbobRtwrhge8dirKdh4E1C8NdcPaa3bQZWENLMSRJP4vOrOvJ9rTPeBiRoAN/UnXw8KV/wB3sIg7zM3xP/aKpWdOtkiOF75ZV/8AfC5YWFykDYGT9ZmlLHOj4m0VdQoJM5fL+Kak8Ti+G22ymwznzTT53CKb8c42uFVSvDVKMAQxZQuswDkU66bVPGqm8RhuFGmcVlyIX/Y+hayuaW7wVYaTrLAbzrrQ/wB3MSxEWXjz03060+4DzJdvXSbdq1ZY2rgUKDE5ZUvO4keApwMVxUXUS/ftWxcYKhRVIkgkMRvHdIietVb1k6seyMp6NXN+0MxyNi22VV9WH6TXWE5Cv2mL3L1pdOrEfUipu9Zu3LSC5cujMSrMr5SCDlOUbe9MadKrHM3KFpSqq9x7hulCbhzwIYgjQa6DSetLXXTmvL4DF0UYP+xfiHAcPd/ZXL2HuFiAMjhrisdAwgbAxM9Kz/sEW/c7P3QAB49P1qzYDgr4XGWEYq6XIdXUaMu+k+EajzqsXLJL3XHdC5SR45zlWI+J18Kyu+NrT75+v1NfgSpeG9msoWxA7i/xn8hUThvaJi8FcdMM6BZEqUDZisiPEbnQRUhbvC5cs2FMuzxC94rJiTG2gNWhOChTbfsA2uZP2ZkrOZSWjU66mnqmduXDfHqZLuorqmlY8Z9G/wBC78Q4z/R7TkZXuKCF8CQCZnoJp3yo02c8e8ztPU94gTVON9r7sLhh00OkEJvlg7HX5Vb+BXwLYAiNh8yI+lYXTKrq3GfOnP6Gfp7o3JSjxkoftUxZ+2NpIS1bXzkydv61OktFMJgUbQjCW2YfvXJdvzqre0TjofiGIS2Ga52uQCNO4qgkHbQ0nzVzkmJvAWbuSwlm2AW/ZliqhSNdYmNPOjhNxnKTR21Upad0sj7lr2nYy5j7OHtWkbD9sLRUKS2QsQ1xn6ECW2iBHnW2XsWtpS7GABqfLc1lXsh4ov2h7QCHNbJDD3gVyysjoVM/CrX7R+I5MOVH3hQqevLK6np3RPQ3nbOVwVrmj2n4fF2LqI72RBQl1j3u7I6VALcZLQFiD7u6tBA08KouLsZzbtbdteVfmwFa7bwSKxZRDEQT1gEkAnwEn50i6zw0hVdetsq120rEk2jJ31j6TQq29l60Kzfev+pp8OX+zKxwXnC9kNq87XrJ0KOSSB0KsdQRUpieDMCptgvbdQyECdD0MdRU1ihwa0ILhv8AykY/9SiPrSvLvNNtLWIOHtXby2RmS0YF1w24SJmCCYjrXqV1KTelHDlVnG5EYflvENtab4iPzqTw/JN87hV9T/KpG7znjOy7QYIWEgEteD6TsGDBCPXUDrFMcS/Hb6BrV3DICd1yBSp8D+0IYRt1nfpSZdbZ2jgNdNHuyRwvIDgglxoZ92R8Z3qSs8kKAwa65DEFhoATMztoZppyrwvGWUZsbimxDtHdtsGVYjUEhCZ3gLU/iMPeHetXhAE5XQGfLMII+RpTvsb3YapguEN7HJ2GH3c3qSf1in1vgdlB3bST/CPzNOLUkSd+vr5UV0Rr0pTsm+WGoRXCGmJxq2x7igx1On0qk8S9oOKDOtu3ZUIxUmCx066kVJe0TjFrD4fv95nnKojUDcmdAB+tY7f5wYMSqSxy6zpooGwG+gooOH+RJKXY1nk7jV69fc3WBZrfQBYykRoP4jTXEc2XH96WifuDp/ET+VV7kXnVTfQ317EkFc33DOgk/d1HX51ebeDTsnAUT+0G2vvMN6w/anVR6WlXJZWUvLnP8DOmi5WaH3K9heP3LrZUVvGJA0mNkApTFfatIAWZgnXb+MnxplycT9o9bbfmhq3YzDFwoEnU7CdwPCuavtCUevj0zS0tZ+T/AIOt1HQxpt0N7YIXlSxfW+wvsrhrbQIBhlK7d3TQmnWIdr/D7ssSyCf/AEnYkD+qGFSWF4bcS+rZCFLOoPqrEdfKhhuCHDW8jFWZrk5cwHca4Mwlt+4zV0bm49YnX7qw/Tv++DmUy1dM1Z734er/AGKtyviZxC6a5X/uGrhzJbmzZeNVuW/WM2U/3qrvDOC/ZcVbFx7ZEPOVgSFCnUjcaVbcNzDhyFUlhIzAspjfQ5hI3HjW3rJxeN+UK6TMJZxwQnL+b7LlcHNbvEDzVockemdh8KecwcGN/DubQ/aEW3VpjvhhOvTQGrGAoHdXr4dfjUVjeWVxC5b8lJJABKwCZgBSBptWaMN+R8rG8laWyiIiXWTtLZZ7aowcqxRu0VspMITJHqB0rCMfxfPAzDMRqYKL4ajqRPXat/xfL2GwmIw1u1mVrtxtC0woWCdfMjrSHGfZ7Z7O9cxF23lLZpayrZVACqAJknSdOpo7Eq0nFZ7sCEpTeG/RGeezTHtcR0XC4Rr1m2eyxRREcHYI507Rsswd9NZqawPFcTnNoqUuKCWa06tudcyglVMmdCPSqpwm0pwr2liO1uhTEAy/cJXp3Y9KmeTVOFtm0YGUsQV0mTmk9dpHwFFHqYQecvP18iPpZWJQaWM/XqPeDXmN29LOwktcd4EsSAIadfnULzRz8+FVsPYBDQTnJMpmk90dTqTvpVmwbFnebjNJkKYhRtCwNvWqxznyY14tftsuZVkprLxJOUidfI1StWc+ffl/XyNNv2fpxKO+NsLsv3GeE5RLhW+1Xzdyi5n95M1zVspYkk6amddKpvEuGtbuNbP3BqOmYCTHwiDV+4DhsR2Vm3h4vnJIPuQN8pDkaqCB8qeN7OMZjbxd0+zkQrZgpVo2ZSrGZBA26Uuu2LlpbROohBVqUF+5BeybjL2cShTLsytImM0HMesCDoD8qnvaJzvcxFzJbw90kAL3lOp65QoJNWHlL2I28LeW9exDXXQkqqqETYiG3Lb+VaTYwaJ7qgefX570iVuJ5jwLS23PM3LPDr74+x2tp1CFm71tlAyqSp7w/FlrV8taKwoHL1RT6gVntataztgZW9HYzqKFaAbVv/5Vv+wKFJ8GP+3y/sb4voZHxLlW3YEvfV/HIp9OtK8r31tXx2WYFgQGPiO8PypfikNbIJ3X/Cq/wvE5WRvwsD9da9PVZqeGcacMLYuXCeZ72KXsL5Yn9oGjQNrorR4SB8KfYMrgCoYdooDKQuxYnZQTvmyj4NURhuK2cPeu9t3LduLpbWSxObKoGpJ2gb61XOJe05cQ4y2HVLS3HGozM2UnMwUEKA8t1iTSbMRlgZ0/van3+v6+JpHFsXZS3cvlrtoWlZu45jKu2ZTIaTCj10qTZ0u27Zyuc4Xul4bMRJUxIkbHXoaxHE8/Xb4FtkUWw6vkE7p7gYk94A96PGtLscXdsErYVC1y6rJbCweyAgMX69o0z5T88VbmoN2cvt5GlpNrSStzmuMXbwdnJlUHtbhOiwpJRT4gxvUvdx6alr1kAnrckHTyiPSss4TyriVZDiMO5TtFzjL2kpIzEhSSdtonWrdxLAvec5bVvC2EChGvAW9I1KJrEeBC9KbWm1yl+ORdkoxe6bXok/1aM/8AarzAHxBTunKFQZTIiMxIPmTVIsu2pCTlAknwOxrQOa+A2DfLo/2g9kmdlUhFIYqChGjGNDEx3dNaU4abWUFbBP3HlSVgEjTUT4T50qdmh4W4+qrxFnj0fPy2M77dyYY9NfSvR3JfC5wGGa47MzWUYk/vgNE7mJiao2L5MTEXLVwWOyt5iHUsAWhSQQFJgFoEzOtTHGeDtcC2C5W3bNtEEgItvs4JgbnOsa0qyNfUQ0TjlZX59iTg6nnJaLeEwGFP/KVgCNTmaOo1JPT6VI4TjNl1JtmYE6Kdh1qo8K5ISzcUFzdtkMSWgZSPd2OoPeOnhrVsW3bcMoAGUFJGhgxIGm3u01Vwi9SSz9fECVjslmTb/HJnXtL9pFy2OwsA2iwkudHy7d0fdmdx0rIcVc7Yhrrs3XvkuZ8i1W32oXTibvbLqVuNZAXbLnyp8zH9qoe3yFiGEQC86LPjEakRU1xj7zLVUnwh9yhzALeIDMB2ZDKR5srKu28kgfGtR4ZinVbaQGYWkLELlE5nIEdJJArJcHypiLd+xaZCBcv5AYMZkh9fkfka2XiN9MKidvftWcrK5zsADlOZV/tZQfKYpF7c8R5QUVo55LpaXKoHgAPlSWJxyoJYgE7CQCT4CSJNUrF85DE2x2DNkzNLQULEExGshevnp0qr8dxGLJHZC0VOrNcOx12HxOvnWrV2Q2HSSlHXJ/uyY49izc4rba6Gt2VUKC2mgUs5EeZjTwqy8b4pYv4W4ik3AyEHKQWUmcrAeIaDWf8A+1FRR2lxc8a5ZifKn2As3sSIt23Kn/mEZR8H3Pwmi8SMsJvH6A39LKmDsi8+nD+BV+XuT7tqzd7a/BzDKFSY0LO5kakkjTyqQwPDLbqXF24RqJYBPXQqKu2F5QeIuXTvPcEnz7zfyqawHALFqCEBb8TyzfAtt8IrFZZXq7P8DRTZCNabTz3T7GccB5dxJa+gtsyOFCXPdUrBnvHbUnQTtNWjg/IJtoqPcyqo0S3J8zNx5J9YFXOialeKyn1E3stiM4ZwGxh/+FbVTEZt2jfc6/6VIRRV0BSstimdLXVc5qImiQB0aKk2UnY/58j0+Vci/lGoY+en8hWiFOqOcoXKzS8YYrlo6QPE7fj+X86Oj8B+ZPFRFjgmGt7W09Yk/M1575x5i7TF3WtyiB2CgGNtCxjckiYrZeMe0TDqrBFZjlImIG2+sV5zZ5Gusbnx860p5FMcHiN1wc1xzPVmJgeGppXA3yC2VolGHhII1HoYqPF3SPCneAwrXGCIpZ2OVVG5J2AomyJeRP8ABbXaOqie9vPT18q2rh908OwhZFQuEmDIzQJjTWd6zXk7BNh7q9tbIhoIMaa6gxp9a2O6RcAgjSJEDUbxJrDdZhrDN9VfsvUuTPMZzJxXGswtu9lI91Bk3Ehc8TJG0wTUDe4AVZbmIvPdu94lLkuRGglm1GoIIjpvVw47xhVv31T7wtFpEFDbykQB93ur9a55e4WMfiiXByrme5HXM7Pl8pZm+FMeZr2SQpUHqlwh7zVwY4XDpdGRbVoDPEjR9ZXQ5jmCiPOab8C4oMhtELuSmUEuSxkwfdy+MkVouL4ct6z2NxT2bqyMpiMjSCDM9NNKy3C8Lu4DEixdnKSRYuPEXE8MwlRdA3XrBI00EujtldidNNJ6ZF0HZ3Cli8Ja4rZVBKgtbAfVl1A0n4VJXuC27hkMzaCR90xOgb1PSqlwtTe4mmsph7Fxm8M90dmoc7BcouE+gq8G8wYGXfQ7ALaGwnXU/NqKhtVr8xXURUptFT4pxzs27LsyWt5dxs2YNIA3BgAHzPjUXj+bb2HtkMCvXLl7xLd4b+OmvgPKtBv2FvIYaCR3XCgnT70MCCJJgHx03rFedXuJcVXLOCzftIOVypKHKx0MQRFaeloU7FF8AzthCt+ys/uVzit645UqDbCHNAaczZg3eO8d0aeVaNy3zF26WsoOjS0CSIggMNx1FVlOXrj4c3TYdUCznCxp4+MfCouzxt+xVMMz9v3Qy2wxuZJ72UICT6+dO+0OkrklKrHODN0fVyjJqxPf0Lnz1zmFvrhxHcLM7dVYqQoVhswBMkeMeNQOH5OVwMWbTPaa2SLhYuRcBhgxYkkTsdtDXdn2d8Qx1wXLtn7JbJkm4wNzXXRRuZ8cu5rQOX+W8VhV7M3rZtrooCnbzWYX0k1muvrqojXGOZeYdVc7Juc3j0KRhVxEZbNtnLEQFEx3F67KII3qXwPs5xd45sTdFpfwr33/AP5X61oeCGUZe6B+6I+gp3XMldLsdB3SS0or3CORcJh4K2+0cffud8z4idF+AFT8Uc0RpDk3yIbb5AK7FcgV1VxBYCg8K4ZfM12TXJoiI4g0YPlXUU24rHY3JbKCjCfCQR1o4rLwXkyDnz20v2j2MAcqqYa/ALMRoRaBEBf3jM9I3rPsVzhjbym2+KvurbqXMH5RUNxTBNYutafdDExEjoYPQipHliytw3M0yEJ0iYkDTUeNdSqqOUkZ223gc8M5nxWFM28TiEbwJJU/BpB+Vbv7MPaCOI2mS4AuJtAZwPddToLi/HcdD6isGxNlDYIMgqwKMWAJg5WTL1kHNI/DVp9i99V4paAnM1u6p/hy5vzC1V9Sjuik2j0RkFCus1Cs+weTzJzli1t2sgMNc/ug6k+HhVJunw61M85AnGuD+4BO0QNvKZ+tQ18QxHQf5mtMeBbH+B4M15WYGGEQDsRHj0pxwMvZxCMBDIwIPh/kfrVj4RwS/bwy37uHxC2CoJuqkqqARJAOYLGsxGtXTEeyrPhRiLFwXPddAuoe1Guo3bYiPAjrV2L2Qq37SHVvGC5bzZZZoz6gjQRIFSHDsaZCmdfWai+X1Ck236rpPlV45QaLtxYgFAfip1j+19K48K9c9OTsWWOEM4KnzfwB0uW7lhhcfGqbWWAJi2XhW27yq2/h51W+UuOXcNizbykO0oyNKmV73eGh0EmK1fmHhKhsEwOVbGLz67BTavAjyHe/KqXy3gbPEcfxPF3FzWrV5bdl5IIdENt8pB1BUIYOhziusq4xjt2OZG9+61yW+zzXbuDKmQKMoa7cAVCWZrahELBmLXFKgEidxIpyMPbxuFU37Vsq4BZH0VXU66jRgHBIcaEQQTINVfiKXMKTiLdp8S+QKQrZZjNBKDu5RPRWOug6jvl/j63GFzEXWe8D7sslq2dO6lsHUiPeuZm1OoBilO+tLOS1TNvYnL3ArVrD3UsTYzo/7W2TAbLlRizHM5BOg1Gu1Vi3zKEwdztFC3EtklWunMWYrK5AWEk5vvExqTJNWbiPFw5KftNdMy7RoSFEFSSNNid9RvUDieVFxVrsxcuWbbAhkyqx9S6yC066k+dD48GuRqqlHdoqOI9rZIFoB0VyA7j3oOkIF1U/dEbSTqYI0IYIYnCi3etqtooALY0ygCFg/dIHhtTPgfs2wWEYXAhu3F91nOcg+IEQp9AKmL9t8QCig21OhdhBjY5VOpPmYHrWS63ONORkUt84Ifl7jy3u0tEhshZD5gaa+oj5095e5PTCLFqEEkkADvd7MpdveYjYa7Uxs+zlcOc2FeGLZmzktmJ3JPT5VaMPgrpADMFAGyjMf7TafSkQlhtLOApzi0pJrIzFhbKAXb966ZJUT3ifABACaVfCuR3XuDyfLp9Caf28MqagancnVj6k6/Cuqjk2J1+RG4PhTK+drzt+7CgfQSakpoRSWIxS21LOwUDckwPmaFFOTlyK0KrF32j4EEj7QpI8AW/IU84fzlg7xi3iLZPgTlPyaKLS/Jgk5NCuVcHbWjmrRQdHFCaKaYiHVZ37RfaDhsMy2S5uMpPa2k/CVIhmOgOvu7waX9q/PbYCwtqwQMRfmDv2dsaNcjbNJAE9ddYivPN24SSSSSSSSTJJOpJJ3JPXzrVVVndgOengkeO8b+03M7IBvE6sFnQM3XSmVq6AZB+A8PlTN2joPjR2zPlWtLAptt5ZIugc7kafAfCpHlXiz8PxIxAXMyW7gXwLMoUSfCoVL2XrXScSO3SrksrcpMnx7Qse8scVcBYkwIgSSYGm1Cou1hUgakfAH6k0KS4R8jWrFjksfFOHvicR2mHstcZEIKjvEKQYZiRA67xUHwXlG5iuIWsKzBO27xbRgqhSzTBie7ET4VOJzQ62haUlVG4BgE9WbxJ9Kf8AJnKeH4ldu/aLrWgqgKUAJZiSe8WVhAjr49KOLxzwDZW98Iud/gPGOEjtbF88Qw6jv2HDFsnUKrFjt1U6fhNXP2d2bIwxuYRpwt5jdtJ1sl/+LZAGyhwTHQsw2Aqjf7tcS4ODewGJ+24ZBL2GJJCDcKkkAxOqZTp7rbVLez3mawLmNurcVbF++ty1ZWXZHNsdu3cBgNc6eRPWnykvMyxi28JFs4tywjN2iKM0zHn1I/lXPLmDftWuMhRQuVc2hYkgs2XcAZQBPiadYnmqyiliLkeJQoPncyj61T+K+1e24KYVWuMelshj6doJt2x5yx3gTrWPRXGWtGxeI46H8+f5H3tE4nbuG3hT3paXhiANCoUx45if6tUjkzFXyWwecW7VkPcK20AGi5hPiS3j5+FO+D8sYjEXmv3yFL5e6oPdy5oUE7gBiPruTV0wPKdlcxKBmfVtu9rOvjrSbL4vbkKuGh5f16le4RxW9dxAtIwKASzRqPKNR8ZO1PedOAC4im3C4gMArfindWjcflVlwfD7djMwQJO8D5Dzruzh5btG3+6Pwjz8zWCbw8rYf4nmUKxbx1kDNadiPwlWB+tLrzFi13w9/wDsfyNX+ab3r6qCzEKF3LaAfE0pN84D8dvlFUwvMWJYSbLqBuWUiB8Aa7sc7qlwJfkBiAHysFBOwafdqewuNF5gFns4JJOjMO8AVEhgsgd7YyBTm5gMMNOzRsy65tRAgGQx/Toa2wrSWZ5Rmnfl4ikM8LxZ2uFVWMoaUbRzBgPbB0uJ6VZcMzFe8AD5bHzFQGA4PaF0XLdy4qgiLchrSkDL3Mykpp0UgaVYBd+Pp/KtlKjHuItlq7HbWwd6b3rYUSWAHmY+tHig7CEIWfvHceg8fWq2vLl17hLAJr/xLh7Vz5qp7ifGabZXW1mS/LkTFvsSuOxyWrZuu6i2Nc0gj4GsN9oXNVzFXT2Z/YroomJ11IFTHtc4oLd9cKrOQihmLNJZm6n0AgDpBrN7+KMf586VVQoy1DJT2wNRfIJmVn/Oh60t9peAElidtz8x1pnduR1rv/axCBUGQjdgTJ/l6VpFFi4L7QMVhO6rMhH3WBKf2TpHpB861vkL2oLxBjae2LV4AnRsytG5EgEeMHz10rz5YxvfDuoujZlY7qdCAd1Pgw2MGpjA2L1lhisGzP2bAhlEuh6LftrqARIJEqeh6Vntri/x8w4yaPUg1oxUHyrzCuMw1u8umcd4fhcaMp9DNS97FqgliBWJLzNGM8GCe3S244kGI0bD2wp8gz5gPifqKzlnr0H7U+H28fhViFa3clWO+3eX0Irz3ftQSN4J+ldCqSlHYTZBxeWFM0eaNqQJiug/jThQs0lTJ9B/pSAQilbBnelmgxHkP8/GqIOLLHKINFRJZMUKosXe9WvcicMFjDKSIZhmPqdf8PhVE4R7NcdcHbXLXY2khybpysyjvEKglpgfeA3rUbKq1pYOkCQKwdXLZRR0aXqbZVuauaLqYhFwp/aqGZjrlKkFMj5dIILEZtJUeVRPBOVUxUE4EI/7lxlUeZymBWg2jaXTs1+IFLjiyIO6FUegApMb3CGmKLlQpS1MgMB7HLJYPiHLRshYsAPCXNW/B8Nw2GAVEVQOtRJ4s9zRMzfwKSPmNKQbguJubKR/GwH0E1mnOcn7TGRrjEtY4pK/sgCSYEnT4AamoOzzUFvN+0zzGaRlVQusJGvzpLA8pX9nuIqncKMx/wCrT6VNYXlXDqINsN4ltSf8NNqrWkXmEQcM5hF98pEwqGN4YyT8RoKmzSNiyqCFUKPIR+VK1Tk5CJYb2WAEUnewgcQwDDeG1g+U7UqBR5quDcXlMW1nYRxJgyiKXYZToFciIHe6gQNAfhUU+LFot26ArsWXcjbvg9flU2RIg6jzpJ8NqDo2UyMwzZT0Kk6+cGR6Vshcm/bF6ccC7XbSdmijvPGRQIMfiIjuqB1PkNyBT+1aj/OnwqJw+EVSSxZizZixMmYj0AgbCKWOIdDJm5b/ABKO+nky/eHmNR4HetlM1Y3pQmaa5JSuA+u1c2roYAggg7EagjyNKU/ORZ5g9qXEc/FcTEwjZNfFd/hVXvYrbyq2+2PAhOKXnXa4yn+sFCt9Vqhu1WmW1gNrkmhbWaTQ60qu1WUK2U11p5gbhUnKzKYMMrFWg7iRBimtnQg08wy/tfUH571RZp3sc40tu3ftXHCjtFdZP4gM0ecifjUnxTjl66SYgeo/nWY4TiAsTqATFPU5q8TWG2tuWx0KJxity0cXdzayk7g9fHeqLh+VjcYgtlGsGJE9J8pqRHMnaMLciG0k6AeBJouH8YQA5hm1BB8I8PPzqRU4LYObrskslPx+Ba07I4hlJB+H+Z+NMzVo41mvFnI1JnT6fSq21utkJaluYLIqMtuAWTTqe7IgQRH6n5U0Q1qXsz9mZvOmIxilLEE27Z0N07EsN1QHodT6bmLKhb4RfgTbvCQDHY3DoRIM5dZBB+NCvUBxgGg0jwoVNAWUJ4vDdorKdmBB+IiqnY5OvLp2qqPEISY+LQKueak3FcKcn2N0G4lct8nr/wAy9dfyBCj/AKRP1qQwvL1i3qLSz4t3j82mpELXQpGW+Q9TOVTwFdZaGehVYBDmgKICuhUSIGFozRTR0QIU0JoUKhDsGjmk5o81EmVg7oKTMjT0rkUeajTwVg7R8pnad42PmV6HzHxp/auAiRBHlqKjRXL2J1VmRvFT+YOjfEVtr6mX+W4mVS7GP+0fl9n4m4uCbTQ4gwWBiQD0Ov0rKuMcPNm89omSjRPiCAVPrBFejucuDXLqreYhymjZFjufiiTJ3/yKw7mXhxuX7jjwB/QfQU2u3M8dhs6068rkqVKI9C4m/iKSithiHi3KdYPFDtAdT5DU/AVGEwPGpTlbFBL2YxmjSYPiDE+tQtGjci8OV7VztrbAm5IzLGmUACDrOhO1Vbna9bt33tLYCOhgyBpIBB/eJBBHQT41dcFxy1Zsrch5UzccKxVRBjMwmMxHWPD1znnPmIY3FtfVcqkKiiI7qiAY6b/KKW6Ixlq7m6xw8FaeSF7M+NTmA4MyORdhWA1tk/tBoDLqJ7M6jRoPlSfA7xtOt4Bc6MrJmMAFSGBIO+1aLi+McIxTviDf+yYi9lN626F1zARKsnj5fIGiaeNjHHGrcp2BUBoJ0q28M5cs3mGa1beepUUrw3lTD4k/0bGYa43RSWtsfQMuvwq38v8AKt6yx7VCI2Igg/EVjmpLszfXKD5aInDct4bA4mybdlO0v9obV1tSMQqmbOvdC3LZbKQBlZOoaA/4pxbsMJhbjky4uMANNGIYaR4VGe0G69/GYHCYdS7riLd1ionJDAliR7oAkz51Wec+N3MXjLyll7Kw7W0A0ACMVA9dCTW2qbUN/rkzSqUrcIf3vaReLEqojpoP1NCqyLQ8aOq1zNXh0noMUZNJZqMCuCwQyaKK6Ao81DggIoqKaOPGqLABR+tAGjC1MFBzQopojUIHNAGjFFV4IHQmimgYG9XgoOjApL7SK7W+PGjSLwxUUc0gcQvjRHGp40xA6X5DnNFZl7UeVQllsTbULJ/aqNhOiEeA8fMz1rRPt6eelQ3N2MS5hrttlkOhG+swYI06GmKSTIoSzweY8WvemmVzSrJxHBZWM1FXMLXSjJGSUGmR6AkgDUnQAan4RT7GcJuWLipdGV8oYr1WSQAY01AB08RUpgOIWsOJKhm6Dc/4VF3cWz3WuOSXc5jJmB0Enw0Hwok8lNYRe/ZfxwYXHoGPdvMtm4DqCrmFkHeGIp97TORLXDsat63bH2a9JW391bo1e3/ARDAfxDQAVnCYxkfOvvKwYfxKcw+oFeg/a5dTE8ETErBGbD3lPgLkL+VyKZHd4AZh2I4n32YIignZRCjyXqop/Zx9vJObNP3Whj/p/hVfuHwo7FzKfI70aYJI4i2GcBVAVtGXpB6+vX4VP8v87Y/CGLWIuMq727p7RfSHkj+qRVes3I0p7hrgJOmpj/WmKKByX+/7YsayRksW2YauqNmiNcuZyAfWaoFlTJgnvMSZMySSZPidaR4hj9AF2zxPjGrfAfrTnAd8hpyW1MFjsT4D8R30pVjS2Q6lSfA9W1R0t9vUaKqQNpEn4mhSdZt8JeZu+Gvq6K6mVYAg+IOopQtWc+z/AJjyn7PcOjH9mT0bqvoenn61oYHjXDmtLwGdBvjXceNcBo2owaAh2PKjC1zNCKhR1moUU10BURARRxQJoqmCgFq53o8tGBUwWBRVN514pibNw/Z1zE21I6ayQe8dF6VcS0VWObeENfQ5CQ3jMD5daJNRayMr5KpwbE4yc+Mu206hFfO5P70d1fmak8bzcFXR4jxqt3OSMSdCxPmGj8jTjCeza42+vmSW/OmOUG85/Idrx/Y1xXtC10uE+kn8hTvl7mG9i7ws2WDXCCwGYDQCSTNWDh3spRveHqToPpV85f5asYK3ktLALZiTuWICk+WgitFVSs7PBns6lx4wQ2C5SxMAveQEzmABaPCDIn6fGnOJ5IDlCbrSPf7oIYHfKJ7p6SZq0ChWxdPWuxjfUWPuYhz77PLuBJxmGbPbUkuGGYoCfvA6MkaE6EfUUPmzj9m/bQ2rS22aO0AAJDDfK28E7eVeqblsMCCAQRBB2IOhBrzP7RuSDw7F/spW05L2W6Afet+qzHoRTuBWclAZ+kfP9a4tnc13iQcxn6beorkju+p/KrKO2bet/ZI5YuWjrlwdq9bnU5HVbo6R3Xzr6KvjXnw9fSt/5oxYs8s4Ynd8BatfC5btnX+sF+fnVx5KZhlxhXHaDxpo94mnGE4bcunQfE1HIuMHLZCy47KZmnmH4tcudy1aLMR06eZjb40+4fytbGtyXPhML9NT86s2DwyqIUKijoBEn0G59aHxn2NcOib3nsQXDuWSFLX2kb9mp0kDTORv6D51Oo37Nl0hGWANAAVGgHQULpk5fi3p0HqTSOD/AONdU/fQN8RofypLeeR10I1xSj5nXY0VL5aOs2RRH2MRIDKfAgj5gita5Q5k+1WYY/tUgOPHwb4/nWOYS1lGXYDb0qX4LxVsNeW4nTcdGXqpoLYalgKEjbVrsU04fj0vW1uIZVhI/UHzG1OZrDxsxh2DRkmiUV1NTBQYFGXrkmhVlHVCgBRkxUwUGBXJagTNFVlhEUWWu4ojUwQTZVAJMADU/rUTa4kb15EU5LZYD95h11+6PrR804gphmI6lR8zr+VUjD8b7K6lyfcdW+AIJ+lMglkZGOYtmxtdCCIgdI29PKo69xGDH0pzcv27ojMASJB8R5VCYvhTgyHVhNdo5hYeH386A+Ej5U5FQvAnILqfI/HY/pUuGosAilQnN3KtniGHazeHXMjj3kcbOvz26gkVN0TVRDx3zPwa5hb9yxdAz22ykjYjdWHkR/LpUbilgqvgoPxYz/Kte/8AEBwfJirF8DS9bKMf3kIK/GGPyNZDebM5PnH6D6CoWLYTBG5ct2wQO0dUk7DMwWT6TW/+2rCZeEhEHdFyxaQfuLJJ8tUH9gVhGAQG5bB27a35aFgDr0r0F7bk/oNkDb7QunkLdyKiChHVJIwfAcFVdW7x+lTmHt9AIFc2rQG8D1p5YYfdUsfLQfM0h7nXrjGCwhaxZpbNrCanqeg9ab376oJuuFH4VOvoTUPjuYiwyWhkX6mrwHKxIkmx4W6ltde+C58TS+JGTEoehLJ+o/Wq1hlbKbn4WX6sAfpVi41stzwZG+fdP51TOddLU/gPRh6FEbhO1CszTKTI66NaAoUKjCiaL7MnPY3RJgOIHQSomKu4oUKwz99jjqgKFChZQYrsUKFWUG1cCioVZDsUDRUKpEAtGaFCrRRCc4D+h3fh/eFZJijoaFCmQNFfumn8vMTgMOSZPZWdevukflUtgmMH+r+tFQrtQ91HKl7zH/Bdl80/lUoTrQoUQA4WjNChQkMl/wDEMP6Hhv8A7n/9T15/G/8AWoUKhY7wnvj+NP7wr0L7Z2/oOG876z/6VyhQqDKvfRmWBsr4D5UOJXCF0JHoaFClHVRSrjksSSSZO+tdLQoURiLC4/op/g/WpLiP/wAN/wDjX9KOhSf5Fz974DrC+4vpRUKFC+QVwf/Z"/>
          <p:cNvSpPr>
            <a:spLocks noChangeAspect="1" noChangeArrowheads="1"/>
          </p:cNvSpPr>
          <p:nvPr/>
        </p:nvSpPr>
        <p:spPr bwMode="auto">
          <a:xfrm>
            <a:off x="1600200" y="-15398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72" y="4759171"/>
            <a:ext cx="3488022" cy="195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국회의사당에 대한 이미지 검색결과"/>
          <p:cNvSpPr>
            <a:spLocks noChangeAspect="1" noChangeArrowheads="1"/>
          </p:cNvSpPr>
          <p:nvPr/>
        </p:nvSpPr>
        <p:spPr bwMode="auto">
          <a:xfrm>
            <a:off x="15240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16" y="2404041"/>
            <a:ext cx="3190339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모서리가 둥근 직사각형 17"/>
          <p:cNvSpPr/>
          <p:nvPr/>
        </p:nvSpPr>
        <p:spPr>
          <a:xfrm>
            <a:off x="568188" y="1700694"/>
            <a:ext cx="4258645" cy="78458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인민의 일반의지를 실현할 수 있는 정치체제는 무엇인가</a:t>
            </a:r>
            <a:r>
              <a:rPr lang="en-US" altLang="ko-KR" sz="2000" dirty="0">
                <a:solidFill>
                  <a:schemeClr val="tx1"/>
                </a:solidFill>
              </a:rPr>
              <a:t>? 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801443" y="4135564"/>
            <a:ext cx="7160707" cy="104683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000" dirty="0"/>
              <a:t>집행권을 맡은 사람들은 인민의 주인이 아니라 심부름꾼이다</a:t>
            </a:r>
            <a:r>
              <a:rPr lang="en-US" altLang="ko-KR" sz="2000" dirty="0"/>
              <a:t>. </a:t>
            </a:r>
            <a:r>
              <a:rPr lang="ko-KR" altLang="en-US" sz="2000" dirty="0"/>
              <a:t>인민은 언제든지 그들을 임명하고 해임할 수 있다</a:t>
            </a:r>
            <a:r>
              <a:rPr lang="en-US" altLang="ko-KR" sz="2000" dirty="0"/>
              <a:t>. </a:t>
            </a:r>
            <a:endParaRPr lang="ko-KR" altLang="en-US" sz="2000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826833" y="5418553"/>
            <a:ext cx="7078390" cy="117587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정기적인 집회는 이런 불행을 막거나 미루기에 적절한 방법이다</a:t>
            </a:r>
            <a:r>
              <a:rPr lang="en-US" altLang="ko-KR" sz="2000" dirty="0"/>
              <a:t>…</a:t>
            </a:r>
            <a:r>
              <a:rPr lang="ko-KR" altLang="en-US" sz="2000" dirty="0"/>
              <a:t>개개인이 개별적으로  할 수 있는 일을 시민의 집회에서 할 수 없다는 </a:t>
            </a:r>
            <a:r>
              <a:rPr lang="ko-KR" altLang="en-US" sz="2000" dirty="0" smtClean="0"/>
              <a:t>것은 말이 </a:t>
            </a:r>
            <a:r>
              <a:rPr lang="ko-KR" altLang="en-US" sz="2000" dirty="0"/>
              <a:t>되지 않는다</a:t>
            </a:r>
            <a:r>
              <a:rPr lang="en-US" altLang="ko-KR" sz="2000" dirty="0"/>
              <a:t>. (3</a:t>
            </a:r>
            <a:r>
              <a:rPr lang="ko-KR" altLang="en-US" sz="2000" dirty="0"/>
              <a:t>권 </a:t>
            </a:r>
            <a:r>
              <a:rPr lang="en-US" altLang="ko-KR" sz="2000" dirty="0"/>
              <a:t>18</a:t>
            </a:r>
            <a:r>
              <a:rPr lang="ko-KR" altLang="en-US" sz="2000" dirty="0"/>
              <a:t>장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275" y="140806"/>
            <a:ext cx="2469250" cy="138278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2584" y="1440861"/>
            <a:ext cx="2629841" cy="261815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8493" y="217136"/>
            <a:ext cx="2241178" cy="358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5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2554" y="167214"/>
            <a:ext cx="9866811" cy="11430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정리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r>
              <a:rPr lang="ko-KR" altLang="en-US" dirty="0" smtClean="0">
                <a:solidFill>
                  <a:schemeClr val="tx1"/>
                </a:solidFill>
              </a:rPr>
              <a:t>루소의 사회계약설에 있어서의 대표자의 위상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44674" y="1009656"/>
            <a:ext cx="6550300" cy="4525963"/>
          </a:xfrm>
        </p:spPr>
        <p:txBody>
          <a:bodyPr/>
          <a:lstStyle/>
          <a:p>
            <a:r>
              <a:rPr lang="ko-KR" altLang="en-US" sz="2800" dirty="0"/>
              <a:t>루소 사상의 흐름도 </a:t>
            </a:r>
            <a:endParaRPr lang="en-US" altLang="ko-KR" sz="2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ko-KR" altLang="en-US" sz="2400" dirty="0">
                <a:sym typeface="Wingdings" pitchFamily="2" charset="2"/>
              </a:rPr>
              <a:t> </a:t>
            </a:r>
            <a:endParaRPr lang="ko-KR" altLang="en-US" sz="2400" dirty="0"/>
          </a:p>
        </p:txBody>
      </p:sp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575" y="1523454"/>
            <a:ext cx="1838325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모서리가 둥근 직사각형 12"/>
          <p:cNvSpPr/>
          <p:nvPr/>
        </p:nvSpPr>
        <p:spPr bwMode="auto">
          <a:xfrm>
            <a:off x="5234532" y="1077308"/>
            <a:ext cx="5340627" cy="42927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주권은 본질상 </a:t>
            </a:r>
            <a:r>
              <a:rPr lang="ko-KR" altLang="en-US" dirty="0" smtClean="0">
                <a:solidFill>
                  <a:schemeClr val="tx1"/>
                </a:solidFill>
              </a:rPr>
              <a:t>일반의지 </a:t>
            </a:r>
            <a:r>
              <a:rPr lang="en-US" altLang="ko-KR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일반의지는 대표 불가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 bwMode="auto">
          <a:xfrm>
            <a:off x="4077757" y="3410284"/>
            <a:ext cx="5760000" cy="7200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ko-KR" altLang="en-US" sz="1600" b="1" dirty="0"/>
              <a:t>주권적 의사의 현실적 구현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즉 주권의 행사는 스스로 하는 것이 바람직하지만 </a:t>
            </a:r>
            <a:r>
              <a:rPr lang="en-US" altLang="ko-KR" sz="1600" b="1" dirty="0"/>
              <a:t>… </a:t>
            </a:r>
            <a:r>
              <a:rPr lang="ko-KR" altLang="en-US" sz="1600" b="1" dirty="0"/>
              <a:t>대표자를 통하여 행사한다</a:t>
            </a:r>
            <a:r>
              <a:rPr lang="en-US" altLang="ko-KR" sz="1600" b="1" dirty="0"/>
              <a:t>.</a:t>
            </a:r>
          </a:p>
        </p:txBody>
      </p:sp>
      <p:sp>
        <p:nvSpPr>
          <p:cNvPr id="15" name="모서리가 둥근 직사각형 14"/>
          <p:cNvSpPr/>
          <p:nvPr/>
        </p:nvSpPr>
        <p:spPr bwMode="auto">
          <a:xfrm>
            <a:off x="4077757" y="2538106"/>
            <a:ext cx="5760000" cy="7200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Franklin Gothic Book"/>
              </a:rPr>
              <a:t>직접민주제를 채택하는 경우 그 운영은</a:t>
            </a:r>
            <a:r>
              <a:rPr lang="en-US" altLang="ko-KR" dirty="0">
                <a:solidFill>
                  <a:schemeClr val="tx1"/>
                </a:solidFill>
                <a:latin typeface="Franklin Gothic Book"/>
              </a:rPr>
              <a:t>? </a:t>
            </a:r>
            <a:r>
              <a:rPr lang="ko-KR" altLang="en-US" dirty="0">
                <a:solidFill>
                  <a:schemeClr val="tx1"/>
                </a:solidFill>
                <a:latin typeface="Franklin Gothic Book"/>
              </a:rPr>
              <a:t> </a:t>
            </a:r>
            <a:endParaRPr lang="en-US" altLang="ko-KR" dirty="0">
              <a:solidFill>
                <a:schemeClr val="tx1"/>
              </a:solidFill>
              <a:latin typeface="Franklin Gothic Book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Franklin Gothic Book"/>
                <a:sym typeface="Wingdings" pitchFamily="2" charset="2"/>
              </a:rPr>
              <a:t> </a:t>
            </a:r>
            <a:r>
              <a:rPr lang="ko-KR" altLang="en-US" dirty="0">
                <a:solidFill>
                  <a:schemeClr val="tx1"/>
                </a:solidFill>
                <a:latin typeface="Franklin Gothic Book"/>
                <a:sym typeface="Wingdings" pitchFamily="2" charset="2"/>
              </a:rPr>
              <a:t>모든</a:t>
            </a:r>
            <a:r>
              <a:rPr lang="en-US" altLang="ko-KR" dirty="0">
                <a:solidFill>
                  <a:schemeClr val="tx1"/>
                </a:solidFill>
                <a:latin typeface="Franklin Gothic Book"/>
                <a:sym typeface="Wingdings" pitchFamily="2" charset="2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Franklin Gothic Book"/>
                <a:sym typeface="Wingdings" pitchFamily="2" charset="2"/>
              </a:rPr>
              <a:t>국민이 국가의사를 결정할 수가 있을 까</a:t>
            </a:r>
            <a:r>
              <a:rPr lang="en-US" altLang="ko-KR" dirty="0">
                <a:solidFill>
                  <a:schemeClr val="tx1"/>
                </a:solidFill>
                <a:latin typeface="Franklin Gothic Book"/>
                <a:sym typeface="Wingdings" pitchFamily="2" charset="2"/>
              </a:rPr>
              <a:t>?  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291" y="4096979"/>
            <a:ext cx="177165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모서리가 둥근 직사각형 17"/>
          <p:cNvSpPr/>
          <p:nvPr/>
        </p:nvSpPr>
        <p:spPr bwMode="auto">
          <a:xfrm>
            <a:off x="2438013" y="5699953"/>
            <a:ext cx="2081811" cy="969779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면적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99,720㎢ </a:t>
            </a:r>
            <a:r>
              <a:rPr lang="ko-KR" altLang="en-US" dirty="0"/>
              <a:t>인구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약 </a:t>
            </a:r>
            <a:r>
              <a:rPr lang="en-US" altLang="ko-KR" dirty="0"/>
              <a:t>48,860,500</a:t>
            </a:r>
            <a:r>
              <a:rPr lang="ko-KR" altLang="en-US" dirty="0" smtClean="0"/>
              <a:t>명</a:t>
            </a:r>
            <a:endParaRPr lang="en-US" altLang="ko-KR" dirty="0"/>
          </a:p>
        </p:txBody>
      </p:sp>
      <p:sp>
        <p:nvSpPr>
          <p:cNvPr id="19" name="모서리가 둥근 직사각형 18"/>
          <p:cNvSpPr/>
          <p:nvPr/>
        </p:nvSpPr>
        <p:spPr bwMode="auto">
          <a:xfrm>
            <a:off x="4077757" y="4267495"/>
            <a:ext cx="5897192" cy="7200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 smtClean="0">
                <a:latin typeface="Franklin Gothic Book"/>
              </a:rPr>
              <a:t>So </a:t>
            </a:r>
            <a:r>
              <a:rPr lang="ko-KR" altLang="en-US" dirty="0" smtClean="0">
                <a:latin typeface="Franklin Gothic Book"/>
              </a:rPr>
              <a:t>직접민주제를 </a:t>
            </a:r>
            <a:r>
              <a:rPr lang="ko-KR" altLang="en-US" dirty="0">
                <a:latin typeface="Franklin Gothic Book"/>
              </a:rPr>
              <a:t>채택한다고 하더라도 인민을 대신하는 대표자 선출이 불가피 </a:t>
            </a:r>
            <a:endParaRPr lang="en-US" altLang="ko-KR" dirty="0"/>
          </a:p>
        </p:txBody>
      </p:sp>
      <p:sp>
        <p:nvSpPr>
          <p:cNvPr id="20" name="모서리가 둥근 직사각형 19"/>
          <p:cNvSpPr/>
          <p:nvPr/>
        </p:nvSpPr>
        <p:spPr bwMode="auto">
          <a:xfrm>
            <a:off x="5288322" y="5124706"/>
            <a:ext cx="4392000" cy="6840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대표자는 자신의 의사에 따라 임의적으로 결정을 할 수 있을까</a:t>
            </a:r>
            <a:r>
              <a:rPr lang="en-US" altLang="ko-KR" dirty="0"/>
              <a:t>? </a:t>
            </a:r>
          </a:p>
        </p:txBody>
      </p:sp>
      <p:sp>
        <p:nvSpPr>
          <p:cNvPr id="9" name="왼쪽 화살표 8"/>
          <p:cNvSpPr/>
          <p:nvPr/>
        </p:nvSpPr>
        <p:spPr bwMode="auto">
          <a:xfrm rot="19328779">
            <a:off x="2358777" y="3601354"/>
            <a:ext cx="1947264" cy="531611"/>
          </a:xfrm>
          <a:prstGeom prst="lef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5288322" y="5937087"/>
            <a:ext cx="4392000" cy="6840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대표자</a:t>
            </a:r>
            <a:r>
              <a:rPr lang="en-US" altLang="ko-KR" dirty="0"/>
              <a:t>: </a:t>
            </a:r>
            <a:r>
              <a:rPr lang="ko-KR" altLang="en-US" dirty="0"/>
              <a:t>인민의 지시</a:t>
            </a:r>
            <a:r>
              <a:rPr lang="en-US" altLang="ko-KR" dirty="0">
                <a:latin typeface="Franklin Gothic Book"/>
              </a:rPr>
              <a:t>•</a:t>
            </a:r>
            <a:r>
              <a:rPr lang="ko-KR" altLang="en-US" dirty="0">
                <a:latin typeface="Franklin Gothic Book"/>
              </a:rPr>
              <a:t>통제</a:t>
            </a:r>
            <a:r>
              <a:rPr lang="en-US" altLang="ko-KR" dirty="0">
                <a:latin typeface="Franklin Gothic Book"/>
                <a:sym typeface="Wingdings" pitchFamily="2" charset="2"/>
              </a:rPr>
              <a:t> </a:t>
            </a:r>
            <a:r>
              <a:rPr lang="ko-KR" altLang="en-US" dirty="0" err="1">
                <a:latin typeface="Franklin Gothic Book"/>
                <a:sym typeface="Wingdings" pitchFamily="2" charset="2"/>
              </a:rPr>
              <a:t>기속위임</a:t>
            </a:r>
            <a:endParaRPr lang="en-US" altLang="ko-KR" dirty="0">
              <a:latin typeface="Franklin Gothic Book"/>
              <a:sym typeface="Wingdings" pitchFamily="2" charset="2"/>
            </a:endParaRPr>
          </a:p>
          <a:p>
            <a:r>
              <a:rPr lang="ko-KR" altLang="en-US" dirty="0">
                <a:latin typeface="Franklin Gothic Book"/>
                <a:sym typeface="Wingdings" pitchFamily="2" charset="2"/>
              </a:rPr>
              <a:t>어떠한 방식으로 실현할 수 있을 까</a:t>
            </a:r>
            <a:r>
              <a:rPr lang="en-US" altLang="ko-KR" dirty="0">
                <a:latin typeface="Franklin Gothic Book"/>
                <a:sym typeface="Wingdings" pitchFamily="2" charset="2"/>
              </a:rPr>
              <a:t>? </a:t>
            </a:r>
            <a:endParaRPr lang="en-US" altLang="ko-KR" dirty="0"/>
          </a:p>
        </p:txBody>
      </p:sp>
      <p:sp>
        <p:nvSpPr>
          <p:cNvPr id="16" name="모서리가 둥근 직사각형 15"/>
          <p:cNvSpPr/>
          <p:nvPr/>
        </p:nvSpPr>
        <p:spPr bwMode="auto">
          <a:xfrm>
            <a:off x="4058270" y="1746869"/>
            <a:ext cx="5760000" cy="686826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이상적인 통치형태</a:t>
            </a:r>
            <a:r>
              <a:rPr lang="en-US" altLang="ko-KR" dirty="0"/>
              <a:t>: </a:t>
            </a:r>
            <a:r>
              <a:rPr lang="ko-KR" altLang="en-US" dirty="0">
                <a:latin typeface="Franklin Gothic Book"/>
              </a:rPr>
              <a:t>직접민주제  </a:t>
            </a:r>
            <a:endParaRPr lang="en-US" altLang="ko-KR" dirty="0"/>
          </a:p>
          <a:p>
            <a:r>
              <a:rPr lang="ko-KR" altLang="en-US" dirty="0"/>
              <a:t>현실적</a:t>
            </a:r>
            <a:r>
              <a:rPr lang="en-US" altLang="ko-KR" dirty="0">
                <a:latin typeface="Franklin Gothic Book"/>
              </a:rPr>
              <a:t>•</a:t>
            </a:r>
            <a:r>
              <a:rPr lang="ko-KR" altLang="en-US" dirty="0">
                <a:latin typeface="Franklin Gothic Book"/>
              </a:rPr>
              <a:t>구체적인 주권자인 인민 자신이 직접 통치</a:t>
            </a:r>
          </a:p>
        </p:txBody>
      </p:sp>
      <p:sp>
        <p:nvSpPr>
          <p:cNvPr id="22" name="오른쪽으로 구부러진 화살표 21"/>
          <p:cNvSpPr/>
          <p:nvPr/>
        </p:nvSpPr>
        <p:spPr>
          <a:xfrm>
            <a:off x="4676503" y="5359203"/>
            <a:ext cx="554126" cy="936000"/>
          </a:xfrm>
          <a:prstGeom prst="curved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왼쪽 화살표 22"/>
          <p:cNvSpPr/>
          <p:nvPr/>
        </p:nvSpPr>
        <p:spPr bwMode="auto">
          <a:xfrm rot="16200000">
            <a:off x="7948361" y="3864478"/>
            <a:ext cx="4885531" cy="531611"/>
          </a:xfrm>
          <a:prstGeom prst="lef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44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61405" y="181286"/>
            <a:ext cx="8911687" cy="128089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정리</a:t>
            </a:r>
            <a:r>
              <a:rPr lang="en-US" altLang="ko-KR" dirty="0" smtClean="0">
                <a:solidFill>
                  <a:schemeClr val="tx1"/>
                </a:solidFill>
              </a:rPr>
              <a:t>) </a:t>
            </a:r>
            <a:r>
              <a:rPr lang="ko-KR" altLang="en-US" dirty="0" smtClean="0">
                <a:solidFill>
                  <a:schemeClr val="tx1"/>
                </a:solidFill>
              </a:rPr>
              <a:t>사회계약의 양상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775" y="3245052"/>
            <a:ext cx="2505075" cy="1509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775" y="1045224"/>
            <a:ext cx="2028825" cy="1643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449" y="838656"/>
            <a:ext cx="1815169" cy="1906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448" y="2806960"/>
            <a:ext cx="1847850" cy="1839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오른쪽 화살표 8"/>
          <p:cNvSpPr/>
          <p:nvPr/>
        </p:nvSpPr>
        <p:spPr bwMode="auto">
          <a:xfrm>
            <a:off x="4440627" y="1556792"/>
            <a:ext cx="1368152" cy="49095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>
              <a:latin typeface="Times New Roman" charset="0"/>
            </a:endParaRPr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2" y="4715117"/>
            <a:ext cx="1838325" cy="2056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오른쪽 화살표 10"/>
          <p:cNvSpPr/>
          <p:nvPr/>
        </p:nvSpPr>
        <p:spPr bwMode="auto">
          <a:xfrm>
            <a:off x="4473284" y="3804837"/>
            <a:ext cx="1368152" cy="49095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>
              <a:latin typeface="Times New Roman" charset="0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219326" y="2220992"/>
            <a:ext cx="1800000" cy="468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누구에게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8112224" y="4203808"/>
            <a:ext cx="1800000" cy="468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누구에게</a:t>
            </a:r>
            <a:r>
              <a:rPr lang="en-US" altLang="ko-KR" dirty="0">
                <a:solidFill>
                  <a:schemeClr val="tx1"/>
                </a:solidFill>
              </a:rPr>
              <a:t>?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오른쪽 화살표 13"/>
          <p:cNvSpPr/>
          <p:nvPr/>
        </p:nvSpPr>
        <p:spPr bwMode="auto">
          <a:xfrm>
            <a:off x="4426225" y="5497976"/>
            <a:ext cx="1368152" cy="49095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>
              <a:latin typeface="Times New Roman" charset="0"/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312" y="4896423"/>
            <a:ext cx="2236093" cy="1203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모서리가 둥근 직사각형 17"/>
          <p:cNvSpPr/>
          <p:nvPr/>
        </p:nvSpPr>
        <p:spPr>
          <a:xfrm>
            <a:off x="8817133" y="5958083"/>
            <a:ext cx="3017815" cy="6012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무엇을 강조했는지 고려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6422001" y="6165304"/>
            <a:ext cx="1800000" cy="468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누구에게</a:t>
            </a:r>
            <a:r>
              <a:rPr lang="en-US" altLang="ko-KR" dirty="0">
                <a:solidFill>
                  <a:schemeClr val="tx1"/>
                </a:solidFill>
              </a:rPr>
              <a:t>?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994378" y="2314810"/>
            <a:ext cx="1162983" cy="468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홉  </a:t>
            </a:r>
            <a:r>
              <a:rPr lang="ko-KR" altLang="en-US" dirty="0" err="1"/>
              <a:t>스</a:t>
            </a:r>
            <a:r>
              <a:rPr lang="ko-KR" altLang="en-US" dirty="0"/>
              <a:t> 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996914" y="4226853"/>
            <a:ext cx="1162983" cy="468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로</a:t>
            </a:r>
            <a:r>
              <a:rPr lang="ko-KR" altLang="en-US" dirty="0"/>
              <a:t> </a:t>
            </a:r>
            <a:r>
              <a:rPr lang="ko-KR" altLang="en-US" dirty="0" err="1"/>
              <a:t>크</a:t>
            </a:r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029570" y="6255682"/>
            <a:ext cx="1162983" cy="468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루</a:t>
            </a:r>
            <a:r>
              <a:rPr lang="ko-KR" altLang="en-US" dirty="0"/>
              <a:t> 소 </a:t>
            </a:r>
          </a:p>
        </p:txBody>
      </p:sp>
    </p:spTree>
    <p:extLst>
      <p:ext uri="{BB962C8B-B14F-4D97-AF65-F5344CB8AC3E}">
        <p14:creationId xmlns:p14="http://schemas.microsoft.com/office/powerpoint/2010/main" val="1687479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702051" y="4797425"/>
            <a:ext cx="4791075" cy="357188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altLang="ko-KR" dirty="0">
              <a:ea typeface="굴림" charset="-127"/>
            </a:endParaRPr>
          </a:p>
        </p:txBody>
      </p:sp>
      <p:sp>
        <p:nvSpPr>
          <p:cNvPr id="109571" name="WordArt 3"/>
          <p:cNvSpPr>
            <a:spLocks noChangeArrowheads="1" noChangeShapeType="1" noTextEdit="1"/>
          </p:cNvSpPr>
          <p:nvPr/>
        </p:nvSpPr>
        <p:spPr bwMode="gray">
          <a:xfrm>
            <a:off x="3287713" y="2781300"/>
            <a:ext cx="5759450" cy="863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ko-KR" sz="3600" b="1" kern="10" dirty="0">
                <a:ln w="28575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Thank You !</a:t>
            </a:r>
            <a:endParaRPr lang="ko-KR" altLang="en-US" sz="3600" b="1" kern="10" dirty="0">
              <a:ln w="28575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tx2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63500" dir="2212194" algn="ctr" rotWithShape="0">
                  <a:srgbClr val="868686">
                    <a:alpha val="50000"/>
                  </a:srgbClr>
                </a:outerShdw>
              </a:effectLst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236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9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9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9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64000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홉스의</a:t>
            </a:r>
            <a:r>
              <a:rPr lang="ko-KR" altLang="en-US" dirty="0" smtClean="0"/>
              <a:t> 사회계약설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3392" y="1135252"/>
            <a:ext cx="10972800" cy="5400000"/>
          </a:xfrm>
        </p:spPr>
        <p:txBody>
          <a:bodyPr>
            <a:normAutofit/>
          </a:bodyPr>
          <a:lstStyle/>
          <a:p>
            <a:r>
              <a:rPr lang="ko-KR" altLang="en-US" sz="2400" dirty="0" err="1" smtClean="0"/>
              <a:t>홉스의</a:t>
            </a:r>
            <a:r>
              <a:rPr lang="ko-KR" altLang="en-US" sz="2400" dirty="0" smtClean="0"/>
              <a:t> 자연상태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err="1" smtClean="0"/>
              <a:t>홉스의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자연법  </a:t>
            </a:r>
            <a:endParaRPr lang="ko-KR" altLang="en-US" sz="24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23364" y="1698849"/>
            <a:ext cx="3392607" cy="468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만인의 만인에 대한 투쟁 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521415" y="2291454"/>
            <a:ext cx="3196507" cy="4680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제도 </a:t>
            </a:r>
            <a:r>
              <a:rPr lang="en-US" altLang="ko-KR" sz="2000" dirty="0" smtClean="0">
                <a:solidFill>
                  <a:schemeClr val="tx1"/>
                </a:solidFill>
              </a:rPr>
              <a:t>X, </a:t>
            </a:r>
            <a:r>
              <a:rPr lang="ko-KR" altLang="en-US" sz="2000" dirty="0" smtClean="0">
                <a:solidFill>
                  <a:schemeClr val="tx1"/>
                </a:solidFill>
              </a:rPr>
              <a:t>문화 </a:t>
            </a:r>
            <a:r>
              <a:rPr lang="en-US" altLang="ko-KR" sz="2000" dirty="0" smtClean="0">
                <a:solidFill>
                  <a:schemeClr val="tx1"/>
                </a:solidFill>
              </a:rPr>
              <a:t>X, </a:t>
            </a:r>
            <a:r>
              <a:rPr lang="ko-KR" altLang="en-US" sz="2000" dirty="0" smtClean="0">
                <a:solidFill>
                  <a:schemeClr val="tx1"/>
                </a:solidFill>
              </a:rPr>
              <a:t>법 </a:t>
            </a:r>
            <a:r>
              <a:rPr lang="en-US" altLang="ko-KR" sz="2000" dirty="0" smtClean="0">
                <a:solidFill>
                  <a:schemeClr val="tx1"/>
                </a:solidFill>
              </a:rPr>
              <a:t>X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05130" y="4149080"/>
            <a:ext cx="2714539" cy="69402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/>
              <a:t>평화를 추구하고 평화를 따르라 </a:t>
            </a:r>
            <a:endParaRPr lang="ko-KR" altLang="en-US" sz="2000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3418853" y="4101718"/>
            <a:ext cx="4368000" cy="80514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ym typeface="Wingdings" panose="05000000000000000000" pitchFamily="2" charset="2"/>
              </a:rPr>
              <a:t>약속 </a:t>
            </a:r>
            <a:r>
              <a:rPr lang="en-US" altLang="ko-KR" sz="2000" dirty="0" smtClean="0">
                <a:sym typeface="Wingdings" panose="05000000000000000000" pitchFamily="2" charset="2"/>
              </a:rPr>
              <a:t> </a:t>
            </a:r>
            <a:r>
              <a:rPr lang="ko-KR" altLang="en-US" sz="2000" dirty="0" smtClean="0">
                <a:sym typeface="Wingdings" panose="05000000000000000000" pitchFamily="2" charset="2"/>
              </a:rPr>
              <a:t>약속만 한다는 것이 의미 有</a:t>
            </a:r>
            <a:r>
              <a:rPr lang="en-US" altLang="ko-KR" sz="2000" dirty="0" smtClean="0">
                <a:sym typeface="Wingdings" panose="05000000000000000000" pitchFamily="2" charset="2"/>
              </a:rPr>
              <a:t>?</a:t>
            </a:r>
            <a:endParaRPr lang="ko-KR" altLang="en-US" sz="2000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959743" y="5907258"/>
            <a:ext cx="9796829" cy="83695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사람들은 안전하게 살기 위하여 서로가 서로를 해치지 않겠다는 계약 체결</a:t>
            </a:r>
            <a:r>
              <a:rPr lang="en-US" altLang="ko-KR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자연법</a:t>
            </a:r>
            <a:endParaRPr lang="en-US" altLang="ko-KR" sz="20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algn="ctr"/>
            <a:r>
              <a:rPr lang="en-US" altLang="ko-KR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But</a:t>
            </a:r>
            <a:r>
              <a:rPr lang="ko-KR" altLang="en-US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 계약 파기 시 </a:t>
            </a:r>
            <a:r>
              <a:rPr lang="ko-KR" altLang="en-US" sz="20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파기자를</a:t>
            </a:r>
            <a:r>
              <a:rPr lang="ko-KR" alt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무자비하게 처벌하여 사회의 안전과 평화를 보장 필요 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699" y="139181"/>
            <a:ext cx="2449801" cy="2117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5" descr="data:image/jpeg;base64,/9j/4AAQSkZJRgABAQAAAQABAAD/2wCEAAkGBhQSERUUEhQWFRQVGBcXFxUUGBcYGBcXFxgYFhgXHBcXHCYeGBkjGRYXHy8gIycpLCwsFx4xNTAqNSYrLCkBCQoKBQUFDQUFDSkYEhgpKSkpKSkpKSkpKSkpKSkpKSkpKSkpKSkpKSkpKSkpKSkpKSkpKSkpKSkpKSkpKSkpKf/AABEIAQMAwgMBIgACEQEDEQH/xAAcAAABBQEBAQAAAAAAAAAAAAACAAEDBAUGBwj/xABDEAABAwIEAwQHBQUHBAMAAAABAAIRAyEEEjFBBVFhBnGB8BMiMpGhsdEHk8Hh8UJDUlTSFBUWI2JygiQ0orJEU4P/xAAUAQEAAAAAAAAAAAAAAAAAAAAA/8QAFBEBAAAAAAAAAAAAAAAAAAAAAP/aAAwDAQACEQMRAD8A8kze9LMmlMEBByQchSJQPKQQ5k4KAsyWZNKIBA2ZMHJyE5hA2ZNnRCidlFlQSSlmQlNdAWZKUCdA8p8yCUxKCT0ifMok4QESkmc067IUEmZOHKMlOEF+mbC+ySrtNk6CBOhckgdOglKUDuSCUp0DgKdtLY288lHSCn9EdkCZSHf71abw9rhMgTyvytzHimZw94bnABExY78iNip24v1C0NbJvMXG9jyKCkaJab+fyVWoy6uRmibRaeiuUsAC6Q2GgavMbdyCjhuHk6wJ3M/AeBQVaAnWfBaNRgEZ3k6ezpHQnVFhqQmWtcesTuOSCjSwObTXaSBKCtw4tsbefiu04VSpvkOEG13NA1to7qQrPFeyRLSQLa5m7b3b+z36IPOKlAj5qIre4jwp1M3u3YjlzCz6+EtmaZHxB6oKCSI2N0KB5SJTJ4QKE4CFOCgnBSRN01SQQgJk6ZAkgExCcIFCKmyUwUzWoL2HoNMBoGoEldZwujTw5HpfaJs4EOYB1ImL8wPryNHEZNDB5jXw5Lb7P4YveHHMGaQ2+boZsAg7vFcNbWpl2XK6Mp5OExDosdC5pmdY5LzhnCahqFoaSAS0EDW5G3gvR6eFeRDT6NkCGyScoBESbNsSO5auB4E0MAHkfVB5hieF1MNEsBcZIBHyA1/LVZNVlWofWLjygGB7rL3Cl2fphwJbmO5mZ2gq1/hag7922TyCDwM4Q8wO+fnCmwmDeSA0iT/qg/K69qxnYcEf5cHo7Tr4rJr9jWRDqTA+4tLSTqYEw5B5y2i6mfXY9wF7HTrcH4hdFw3j5a1oacxA9lwuRJiTNytCrhq2HAyN9JTkSwzEjUXuw7KrWw9Oq7M2aVXk6b9xEFBcbw+jjHFw9V0TkJBB/wBp8dye9cNxnhL6D3WEXBtaJ5HbpsV1jKZYQH+oQ4APAAv1E6m/T3rU4nh24il68McBDnCLH9l175TEd3cg8jxDAdo86KoQug45wc0nlo2256afRYNRkFBGnCRCYIHKcBDCdpQWA5JCEkAuPchI2SKQQLKkAkUkBsCmaY8fPzQNTgybINbgvDvSOkiQNua9O4RwwMAytjx6x571znZHhvqjr3e5d/w7BafXZAdHCWB3j3+7xWnSpwBseXnRO8BpDdTr3ImvzOQTUaExBkjwH6rQoUbfVVKFHSen6LRo0uaCZlPpyVPiuBD2Eb396vBt/goMWfVPn4ckHIPxEMcHNzEa3u4Rz32XN4zhYeQIHNrhYx1jcH8Ft8Uxnoa7HGzXeq7W4NhbvIQYvCZagcwjL7Yjn0QUqXDhUY9tRvrMEGwuNniNxHwWWKxpvyOvAy+sLOHjeDYzsugx2HLXNrM1OvKbD4j/ANVhdqWmoGVGWe3YftNHzc28gIIMfwwVhkfrE06gaJ7j1tfu7lw3FOzdRpcC3NlEktucpmDbUWOi6rAcVIbB0kGNS02hwvdthbopzxBjXSXyy0gfsmYJA/hJ1Hd4B5Y9sGCgK6Xtdh6ZqF9IZQYJG19Y6Lm4QNlTAJ5TwglDEkISQCmR5U2RAyTRdOGpggJ7YUuCZLgon+9WcO/KLanfkOSD0rspVYxl3NbPMju/Bd3gcUIzCIAm3Lv8F4A7EVBcOdfla60Gdr8QGCn6RwG9zedig9s4TjfSF1QzBJjwsFf4djGP37vO6xOwmObUpNB0LYI28/VYHaDijsHUcwtdcksMeqQdp2hB6dQeGxcW6hT0cU1/suBjWD3r594h2wxDr0yQ285rlUMD2xxVJ0h5N9NPig+mGkqGq4x7/qvLuzX2uZnNbX00zGOXNeoMxTX08zCC0iQRdB5/23fFN0iS1wPdcXVbgeNFWlGaS2Dl5a7/AE69FN26rtNKpmO1+q4Xg+PdSIqN0iDee+Y2QencOxovTflDXXB0Hd8bLA4zS9E8teJYb2kHWzhG/VWeH4plcFws4RLDtO4i0Hmn4jTmmA9wP8LuuuWN90HFcawxonNTOZrrk7iZ2GoM7fNZr+IXIJ7o3Ox6a/Fbda3qOEMv/wASRcg/w6eZXNcXwzmO6SYvzvY8kAYioagynXY9OU+/yVg1G3Wk5035dfPkqhiTdBCAnCElOCgkCSIFJA+RMncwcyonIDIQJ4RvEWQRkq5h32FpPeqSmpPhB0eG7OPqszF+XpqengsniGAdRMEgg3BGh+iHDYmpnDWvLZtMnlYW93itnH8LqurU8PUE1Cfa1kGLxtog737LA70TTeCTr+C6vtJhmV25ajA4CdRN+9NwPhTcPQaAIIAA8FIKoeYFkHk3HezeV5bNptGg+phNwrsEMQYa54O5tAW92xwzqdJ9WofadlYBtrHh6q8+w3Ea9OplZXdT6hzg2QJuB7kG7xzsVWwTpEVaZ/abqI1kdOa7f7N+NlrfQOdLHQ5k6tJ1aOhWY3tLXpsFLGszFzQW1qY1EAw5o36hZPZ7M2tDBnvIABkX7kG39ozX02vvIcQdb934LjOzXFgx5FSSwghzdoOhvoZ37l6J9oIzYMGCNJBGh8QvH6dQtcY6+5B6HWw3oHtdSqHKdDv3EeQVexHG2PbJAymx/wBLwJGvvB6FZnAOICth8rrmkADp7JsHdIPwVypgwWuMD1mlrrWzC7Xfn1KCvg+JU3HI8ibwep2PQ/Ce9Z/HcMz2LaGOkXg9fPJYDsT6OoDECSCPG1/Oiv8AEcU1zGnV2zzYlt7HeRp4IOee4iQRp+Cp1irWMjOY0KqOcgYsHNCGosyYIJgxOiFHomQMRqVESjJUcICYEkLbFKUAqWk1QwtLhrQRB01QbXCabWnPUpNcWxBki/MgG63+xDjiseajhoABGgHkarj8S/8AZaSb6SvUPs04J6Giah9p/nfog63iVWXQNBbvKg4a7K+SocRUIdewCsYWs3NBtqQTugzu13CXupkMAdTJzAOEwd9VxvBODUfSg16BLgbFrrEjSWleu0gCIkH5X2hUK/AaTjMQZkR58wgq0MPReIDXAutJkmPwVnC8AYx5LWBp2I5eYUtDAFkEXjS/xU5xMW/9vMoMjtzSD8O5sat7/gvBTRyuv1BXs3abiZykTGwvbwXkVPDS4k2ubdZQbvYx4Z6dmmZhibzBBjTkVv4nEtlpJ9toEDmJg9T9QuZ4Y8Ne5wiBMnYAiNvMqli8WW5BMkDnMEnN79Pigi7QYeKjhETcfis2nXlscrfj9Vc4visxaSSSAQfAwPGIWUwT570BYh+h6Kop6rvVVYoCSBQomlBaa+35pkACSAyBGqic1GYQIBAKMt0TTb8EmlAJb8yFJSfCTfzQQg1ODPBrszXE3le/dn8VS/szi9zQOZOhXzhTfBBGoWw3tFUc0MBdrYDmfnqg9b4h2kw7XwagMbC6uDHUq1M5HAmJ7vBebcF7FuxIf6V7g9sHLrrot/s92LrUKkVKwNPkJzEawOXeg63C451IszXY8AtcTuLxzNlrf2wOEj4/mqfEOHtrUcjYGUervBGiwMBjy0lj7PGo+B70HTOxhE393m2izuIcTcRE7fHkqNbFm8k6eF1i8Sxpykz3Sbzb80FPjfES4GwjKbfhfRcc4wGwZLrjQR17vot7iN6ZnaSe4gbrmsJW9cAm4BA7vIQTuxrRI26bnYd0yVnVquYzqT5iyfGUsriNbo6OGLBmd7WwO3mUEWL+QvPVVi2ArFcXk66/koXddfkggrWgKKFI90qOUDymalCTQglBSThJAcISUTTdAQgSIj39UITtCAgFJkmbIAbqVruaCANvCvcMrU6dRrnXymYVVp9eFZo4QOO2u5gIPSeFdscOx7qgDiXgCAIjpJPRdFR4zSqQWuFxOUkA3/HT3LzjA9n6Zyyc06tzeqD0i66rC9i8M6iHND/S8mOOk+KDq6OMExP5e5ZvHsGDFQWcLHaR1hBgPs7blzGrWD9Qc9hytF1Lj6TmNyPvbXnG6DKxeIls9NtisfDMLjmIt53Wli6RyHf8PrYqi2sGNibxpr+qChxuoAyBYx8t4XEYh/rW2XQcRxOYxy8n4LBri7j8UGjg3Q0VH9wUGIxbnu+Q0A6lV6+INm/w2AUmFZE2k3M9ACd0FaoYdB/XyVXq1FaqU9SddfkqTtSgaUJTgFMUBJSgBRAIJQknASQTVGRzULgrDTYqBwQC1qNuycNQvKAy7p81MwaDuVd9tDv8lLSdcA+dkDVxBlWMFUJkbG8dUNRsiI7ld7NhvpQHAePL6INfg3DcQ27GyDfQ94uuu4DxfEUzlqMNtdALmxlS4XiQpgetGnd3d1l0nB+JMfqQI0PPWR1QXcPjXQCdxoepWVxipmjfUzNwrnE+I0wyGuHIAfJcRxTijpsbC3XVBc4g6xgmDf8ALzyXKY/HgCBpp10/JW+McRIbBE6gC4n9FjUcE913Ai+hQQU8O6rJAtzKo8ToZABrJvHPzC6WpTLGxETy8N1zfGrOGsG9/egqZD6p/VXKb4LXTa4PdAB+BVeDAHIfmiqm0A+e5BK5zXQNHAQeoG46qrVp8/iIUZee9Man6IArG0BQOCOo1RIHKdoTBIILDW20SQAJILVM/hChLeSmb01UbwgYGycN9/wTAojIQNUPn8k1NC99026C3TqC8+d0DKv8OxVeo/ZNSJmyDapdoHZS10wRHepsF2kNM+qTHLRYMp8ztkHW1O2M7klZ54u97vVvy+iyaVdzTp00WrgeJFrhLQNNo6T3oNbh+HObM+cw2Ow6Aq85xJ6Dzpoiw+IDrgDTW3KOU7p20zoBIPjHmUFTHVpHO9za582WJiKAeZOm02JPKOS66r2TxDgB6Nzc0RJAib5nnbu1Oyx+L8K9DUe2mC4UwM73fxQJM85NroOWx8jKRqELas+/380XEwNfCPPu8FTp2ugummBBNxuPx6aqF7NY0HkKSo+R56R8Aone/wDK6CKsJuoCFPiBEeeSglAzQnCQKYBBMEkgSkgutpm/vNjyUNQ+7p50VmnhwRcHz+ihqt7kELEYbO496ha1PVAAhADinJsgDk4HxQNKnw9JCGq3w8X+qCzwnhQrVAzMGl2hO52HRamK7DV2H1BnI2iPdNnKzg+DEOpkaZtomAZnv2Xq3BaLarGipIdFnttHfz0GqDx/C03Un5MQwgkftt2J5FbzuGMqA+qOhGgH0Xd9u+Dh2DebF9OCx2hMkW+PwXCcJqOLIIIi3mEFjBcIc8inSALjbpNtua9J4D2QZh2hzgH1THrHRpPIfjv0WZ2GogNe83fmDe5v5rs8RWgWuTYDmUHMdocU8H0OH9aq7c7E2nvHwXIdoOCBlIUsxOSalUg+0+DbNuGg+MrvKxFEPc0zUeYDt5OvcBosDitBjMO/0nrZxD4OuawAjc6eKDw7iD5M9LdyoZz51Wrxx4NWoQLBxaNvZgLKyzIQSNqj9SnNY/gqsIgglbSLpgE2lRvpQrGGfH5/mrDqNr7C/QdeXdqSgzkgFdp4UON5bGp10vOnw5lQ18IW9QdP0QRgJIgUkGhTNr7fTl4qrVqhV31VHKCR9TkozdIlMUBMbKkJuhYiQEzorGFfEc1XabqehY9CSEHsXZ/BNxWFpiIc0AW5tGvfuut4DQyBwNzvPxvsuE+yzjQBdSdrcg8/P0Xb9pKuWjLZBJAN4MGfigocdq/2wPoN9k2BbJ9YGx7pjvhWOz32espNDsQfSVDBIn1R06960uyvDcjPSPEOdp0HPxW/cm8/ggrjDNaIa1rGjlbv0VdjA4h2zbDv5q1inTDR493n5LN4ricoDWe04Q2NkFHF1PSVMrdGyT525LF49WJByxmExyBI9ojkBeNzC18VWZh6RaXesPWe493PkFxtLjQ/s1asR6suygj9kCB7ySUHm3GKADQRZri6L3IaYnxKxCfWstTi3F3V3l7gAAIa0aNHILLBugF2qZO/VMgt4EnNYSQNeW0+fyN6qwGTOYgzqYEjYHU2N+Q2Wdh3QfD4/ir2ABLnjW06i97ku2EalAbXZm33metwYtrr8gnI9T1hDZ11NtQJ8T3oqI9WQYgEkztFgPw701Qwxos6A3rlkzEzcnfwQE7DAmRSYAbgE3AOySd9JsmWumb+yL72m3ckgwSEk6ZAkwTuTsGiAnGwCcG6ZzE+6AxtZWMPGYg6KJuhtoUqXtWN+aD0Lszwd7MtalLnt9un/Ew6lpGpHLVdp2jxhdQpuAJbrGl4tPuPv1WB9n/GRDGuAIJ2Psxv0XdcW4W14NwHP9mTlDuY/wB2/ig0uznGGYii0sIB3byPL8ls5TC8dzVsFVLqI0sQZgiTYj8QvQ+ynaMYulmEtLbFp1H1HIoNSq7UkSPNljVqwZme4jOdJ/ZA2WnxJxyENME9VwnFaDqrmj0h9FnY17mbtMiTOokRKChi31Ma45CfRNdDiTGfc8rC3euV7ccea3NhqQAFsxGgGoHXnK6bjeOGAoPFOD65ytuIzaX3XkWLxjnuLnGXHXb9EEdR+gGgQM1CEhHSCBn6n8ELdUqpuUIFwguYQe0dgPA3NvgrGDxEPeSJGUSAOo8B3nRVGzFhaRfafrqlQqwHnnsN7/EILNPF2yNF3WPOenylT4ioGvjMPVi7bgEaDqR81mUSZtc7K0aoiDo0Xtq7fvPM+CDQGBqG863uXTfnG6Szv7YOnxSQUiE0JygCAiibqgKMBAb9bIYTKRwsEE1IWcOYUY1BF/yR4R9xttKWIowSNYKDsexWIOcQRcixmLjp7l7ecFnw7Wu9rLIJ2cNPevnjsxigyoJ8du76L6FweODmMbocgPfIM/JBzfGqkQ5zbxewixjXwjwQdiMY2mcQ+4b6gA3JM2HPT4rY43w5rmkEXILh1IF+8Ft+8e/k+yFQuquoA+qZ5ai1jtrt0QbvG8XXeWlrZpNcHVIPtNmMrbX2nvCucRpU2tlvsEAAdHQQLn+KO5SUaT6eHdTebUzDCdSzaTuYJHguH7b9rhTGVvtMbHP1iIn/AIgk98IOL7c8cFSu5oM02EgX1doT8FyY66oqj8xk6ISIQMQp6LbEqBgU7nwPPJBWcUgLhIhKnqglquMAbIM1oQ1XSglBZpxr5lC9+3v71HnsmaUE4akkAkghITJyRzTT1QPCMIZ6hGzvQDClafV5woyjoHadUB0irVZktBHw6dVUIhXKLQW2jbcII8FUyuHnzsvcuzmOz4eiQL03ZT/tP5x714ORdeqfZxxMOY6nnFwRzuBZB6J2ir5MMasXa2PAxH0XL9iuFm9Q2JdN9g0/C663GUjXwT2ftEOA7xLhouVwvGRRwIcTBgzsTc2sgj+0Dtl6IBlMjN8tpP4dy8X4pjzVeSSTe87ncq9x3izq1Rz3G7tL6NWLPcgTWz3JnmSpCAG9ShpjuQHSpSfgFFWPrK6xuVpfInQc7rOlAkkwaiQAUinIScEChIpymCCUJJAJIPrn+5qA0o0h/wDmz6Jv7iw/8vR+7Z9EySB/7kw9/wDIo/ds+iH+4sPP/b0dP/qZ9EySAjwHDfy9H7pn0THgWH/l6O37pn0SSQJ3AcMdcPRPfSZ9EQ4Fh/5ej92z6JJIB/w/hv5eh91T+imocJosMso02nm1jR8gkkgsspgCAAB0EKs/hlIiDSpkcixse6E6SCqezeFn/tqH3VP+lJ3ZnCfytD7qn/SnSQB/hzCmJw1C1h/lU7f+Kc9msL/LUNv3VP8ApSSQJ/ZnCHXC4c99Kn/Sm/wpg/5TD/c0/wClJJAJ7I4I64TDfc0/6UA7HYL+Tw/3NP8ApSSQO7sjgpH/AEmH3/c0/wClMOyOCP8A8TD/AHNP+lJJAL+x+Clv/R4e8/uaf9KVLsZgTrg8N9zT6/6UkkETuy+EBgYXDwLD/Jp6D/ikkkg//9k="/>
          <p:cNvSpPr>
            <a:spLocks noChangeAspect="1" noChangeArrowheads="1"/>
          </p:cNvSpPr>
          <p:nvPr/>
        </p:nvSpPr>
        <p:spPr bwMode="auto">
          <a:xfrm>
            <a:off x="101600" y="-15398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7" descr="data:image/jpeg;base64,/9j/4AAQSkZJRgABAQAAAQABAAD/2wCEAAkGBhQSERUUEhQWFRQVGBcXFxUUGBcYGBcXFxgYFhgXHBcXHCYeGBkjGRYXHy8gIycpLCwsFx4xNTAqNSYrLCkBCQoKBQUFDQUFDSkYEhgpKSkpKSkpKSkpKSkpKSkpKSkpKSkpKSkpKSkpKSkpKSkpKSkpKSkpKSkpKSkpKSkpKf/AABEIAQMAwgMBIgACEQEDEQH/xAAcAAABBQEBAQAAAAAAAAAAAAACAAEDBAUGBwj/xABDEAABAwIEAwQHBQUHBAMAAAABAAIRAyEEEjFBBVFhBnGB8BMiMpGhsdEHk8Hh8UJDUlTSFBUWI2JygiQ0orJEU4P/xAAUAQEAAAAAAAAAAAAAAAAAAAAA/8QAFBEBAAAAAAAAAAAAAAAAAAAAAP/aAAwDAQACEQMRAD8A8kze9LMmlMEBByQchSJQPKQQ5k4KAsyWZNKIBA2ZMHJyE5hA2ZNnRCidlFlQSSlmQlNdAWZKUCdA8p8yCUxKCT0ifMok4QESkmc067IUEmZOHKMlOEF+mbC+ySrtNk6CBOhckgdOglKUDuSCUp0DgKdtLY288lHSCn9EdkCZSHf71abw9rhMgTyvytzHimZw94bnABExY78iNip24v1C0NbJvMXG9jyKCkaJab+fyVWoy6uRmibRaeiuUsAC6Q2GgavMbdyCjhuHk6wJ3M/AeBQVaAnWfBaNRgEZ3k6ezpHQnVFhqQmWtcesTuOSCjSwObTXaSBKCtw4tsbefiu04VSpvkOEG13NA1to7qQrPFeyRLSQLa5m7b3b+z36IPOKlAj5qIre4jwp1M3u3YjlzCz6+EtmaZHxB6oKCSI2N0KB5SJTJ4QKE4CFOCgnBSRN01SQQgJk6ZAkgExCcIFCKmyUwUzWoL2HoNMBoGoEldZwujTw5HpfaJs4EOYB1ImL8wPryNHEZNDB5jXw5Lb7P4YveHHMGaQ2+boZsAg7vFcNbWpl2XK6Mp5OExDosdC5pmdY5LzhnCahqFoaSAS0EDW5G3gvR6eFeRDT6NkCGyScoBESbNsSO5auB4E0MAHkfVB5hieF1MNEsBcZIBHyA1/LVZNVlWofWLjygGB7rL3Cl2fphwJbmO5mZ2gq1/hag7922TyCDwM4Q8wO+fnCmwmDeSA0iT/qg/K69qxnYcEf5cHo7Tr4rJr9jWRDqTA+4tLSTqYEw5B5y2i6mfXY9wF7HTrcH4hdFw3j5a1oacxA9lwuRJiTNytCrhq2HAyN9JTkSwzEjUXuw7KrWw9Oq7M2aVXk6b9xEFBcbw+jjHFw9V0TkJBB/wBp8dye9cNxnhL6D3WEXBtaJ5HbpsV1jKZYQH+oQ4APAAv1E6m/T3rU4nh24il68McBDnCLH9l175TEd3cg8jxDAdo86KoQug45wc0nlo2256afRYNRkFBGnCRCYIHKcBDCdpQWA5JCEkAuPchI2SKQQLKkAkUkBsCmaY8fPzQNTgybINbgvDvSOkiQNua9O4RwwMAytjx6x571znZHhvqjr3e5d/w7BafXZAdHCWB3j3+7xWnSpwBseXnRO8BpDdTr3ImvzOQTUaExBkjwH6rQoUbfVVKFHSen6LRo0uaCZlPpyVPiuBD2Eb396vBt/goMWfVPn4ckHIPxEMcHNzEa3u4Rz32XN4zhYeQIHNrhYx1jcH8Ft8Uxnoa7HGzXeq7W4NhbvIQYvCZagcwjL7Yjn0QUqXDhUY9tRvrMEGwuNniNxHwWWKxpvyOvAy+sLOHjeDYzsugx2HLXNrM1OvKbD4j/ANVhdqWmoGVGWe3YftNHzc28gIIMfwwVhkfrE06gaJ7j1tfu7lw3FOzdRpcC3NlEktucpmDbUWOi6rAcVIbB0kGNS02hwvdthbopzxBjXSXyy0gfsmYJA/hJ1Hd4B5Y9sGCgK6Xtdh6ZqF9IZQYJG19Y6Lm4QNlTAJ5TwglDEkISQCmR5U2RAyTRdOGpggJ7YUuCZLgon+9WcO/KLanfkOSD0rspVYxl3NbPMju/Bd3gcUIzCIAm3Lv8F4A7EVBcOdfla60Gdr8QGCn6RwG9zedig9s4TjfSF1QzBJjwsFf4djGP37vO6xOwmObUpNB0LYI28/VYHaDijsHUcwtdcksMeqQdp2hB6dQeGxcW6hT0cU1/suBjWD3r594h2wxDr0yQ285rlUMD2xxVJ0h5N9NPig+mGkqGq4x7/qvLuzX2uZnNbX00zGOXNeoMxTX08zCC0iQRdB5/23fFN0iS1wPdcXVbgeNFWlGaS2Dl5a7/AE69FN26rtNKpmO1+q4Xg+PdSIqN0iDee+Y2QencOxovTflDXXB0Hd8bLA4zS9E8teJYb2kHWzhG/VWeH4plcFws4RLDtO4i0Hmn4jTmmA9wP8LuuuWN90HFcawxonNTOZrrk7iZ2GoM7fNZr+IXIJ7o3Ox6a/Fbda3qOEMv/wASRcg/w6eZXNcXwzmO6SYvzvY8kAYioagynXY9OU+/yVg1G3Wk5035dfPkqhiTdBCAnCElOCgkCSIFJA+RMncwcyonIDIQJ4RvEWQRkq5h32FpPeqSmpPhB0eG7OPqszF+XpqengsniGAdRMEgg3BGh+iHDYmpnDWvLZtMnlYW93itnH8LqurU8PUE1Cfa1kGLxtog737LA70TTeCTr+C6vtJhmV25ajA4CdRN+9NwPhTcPQaAIIAA8FIKoeYFkHk3HezeV5bNptGg+phNwrsEMQYa54O5tAW92xwzqdJ9WofadlYBtrHh6q8+w3Ea9OplZXdT6hzg2QJuB7kG7xzsVWwTpEVaZ/abqI1kdOa7f7N+NlrfQOdLHQ5k6tJ1aOhWY3tLXpsFLGszFzQW1qY1EAw5o36hZPZ7M2tDBnvIABkX7kG39ozX02vvIcQdb934LjOzXFgx5FSSwghzdoOhvoZ37l6J9oIzYMGCNJBGh8QvH6dQtcY6+5B6HWw3oHtdSqHKdDv3EeQVexHG2PbJAymx/wBLwJGvvB6FZnAOICth8rrmkADp7JsHdIPwVypgwWuMD1mlrrWzC7Xfn1KCvg+JU3HI8ibwep2PQ/Ce9Z/HcMz2LaGOkXg9fPJYDsT6OoDECSCPG1/Oiv8AEcU1zGnV2zzYlt7HeRp4IOee4iQRp+Cp1irWMjOY0KqOcgYsHNCGosyYIJgxOiFHomQMRqVESjJUcICYEkLbFKUAqWk1QwtLhrQRB01QbXCabWnPUpNcWxBki/MgG63+xDjiseajhoABGgHkarj8S/8AZaSb6SvUPs04J6Giah9p/nfog63iVWXQNBbvKg4a7K+SocRUIdewCsYWs3NBtqQTugzu13CXupkMAdTJzAOEwd9VxvBODUfSg16BLgbFrrEjSWleu0gCIkH5X2hUK/AaTjMQZkR58wgq0MPReIDXAutJkmPwVnC8AYx5LWBp2I5eYUtDAFkEXjS/xU5xMW/9vMoMjtzSD8O5sat7/gvBTRyuv1BXs3abiZykTGwvbwXkVPDS4k2ubdZQbvYx4Z6dmmZhibzBBjTkVv4nEtlpJ9toEDmJg9T9QuZ4Y8Ne5wiBMnYAiNvMqli8WW5BMkDnMEnN79Pigi7QYeKjhETcfis2nXlscrfj9Vc4visxaSSSAQfAwPGIWUwT570BYh+h6Kop6rvVVYoCSBQomlBaa+35pkACSAyBGqic1GYQIBAKMt0TTb8EmlAJb8yFJSfCTfzQQg1ODPBrszXE3le/dn8VS/szi9zQOZOhXzhTfBBGoWw3tFUc0MBdrYDmfnqg9b4h2kw7XwagMbC6uDHUq1M5HAmJ7vBebcF7FuxIf6V7g9sHLrrot/s92LrUKkVKwNPkJzEawOXeg63C451IszXY8AtcTuLxzNlrf2wOEj4/mqfEOHtrUcjYGUervBGiwMBjy0lj7PGo+B70HTOxhE393m2izuIcTcRE7fHkqNbFm8k6eF1i8Sxpykz3Sbzb80FPjfES4GwjKbfhfRcc4wGwZLrjQR17vot7iN6ZnaSe4gbrmsJW9cAm4BA7vIQTuxrRI26bnYd0yVnVquYzqT5iyfGUsriNbo6OGLBmd7WwO3mUEWL+QvPVVi2ArFcXk66/koXddfkggrWgKKFI90qOUDymalCTQglBSThJAcISUTTdAQgSIj39UITtCAgFJkmbIAbqVruaCANvCvcMrU6dRrnXymYVVp9eFZo4QOO2u5gIPSeFdscOx7qgDiXgCAIjpJPRdFR4zSqQWuFxOUkA3/HT3LzjA9n6Zyyc06tzeqD0i66rC9i8M6iHND/S8mOOk+KDq6OMExP5e5ZvHsGDFQWcLHaR1hBgPs7blzGrWD9Qc9hytF1Lj6TmNyPvbXnG6DKxeIls9NtisfDMLjmIt53Wli6RyHf8PrYqi2sGNibxpr+qChxuoAyBYx8t4XEYh/rW2XQcRxOYxy8n4LBri7j8UGjg3Q0VH9wUGIxbnu+Q0A6lV6+INm/w2AUmFZE2k3M9ACd0FaoYdB/XyVXq1FaqU9SddfkqTtSgaUJTgFMUBJSgBRAIJQknASQTVGRzULgrDTYqBwQC1qNuycNQvKAy7p81MwaDuVd9tDv8lLSdcA+dkDVxBlWMFUJkbG8dUNRsiI7ld7NhvpQHAePL6INfg3DcQ27GyDfQ94uuu4DxfEUzlqMNtdALmxlS4XiQpgetGnd3d1l0nB+JMfqQI0PPWR1QXcPjXQCdxoepWVxipmjfUzNwrnE+I0wyGuHIAfJcRxTijpsbC3XVBc4g6xgmDf8ALzyXKY/HgCBpp10/JW+McRIbBE6gC4n9FjUcE913Ai+hQQU8O6rJAtzKo8ToZABrJvHPzC6WpTLGxETy8N1zfGrOGsG9/egqZD6p/VXKb4LXTa4PdAB+BVeDAHIfmiqm0A+e5BK5zXQNHAQeoG46qrVp8/iIUZee9Man6IArG0BQOCOo1RIHKdoTBIILDW20SQAJILVM/hChLeSmb01UbwgYGycN9/wTAojIQNUPn8k1NC99026C3TqC8+d0DKv8OxVeo/ZNSJmyDapdoHZS10wRHepsF2kNM+qTHLRYMp8ztkHW1O2M7klZ54u97vVvy+iyaVdzTp00WrgeJFrhLQNNo6T3oNbh+HObM+cw2Ow6Aq85xJ6Dzpoiw+IDrgDTW3KOU7p20zoBIPjHmUFTHVpHO9za582WJiKAeZOm02JPKOS66r2TxDgB6Nzc0RJAib5nnbu1Oyx+L8K9DUe2mC4UwM73fxQJM85NroOWx8jKRqELas+/380XEwNfCPPu8FTp2ugummBBNxuPx6aqF7NY0HkKSo+R56R8Aone/wDK6CKsJuoCFPiBEeeSglAzQnCQKYBBMEkgSkgutpm/vNjyUNQ+7p50VmnhwRcHz+ihqt7kELEYbO496ha1PVAAhADinJsgDk4HxQNKnw9JCGq3w8X+qCzwnhQrVAzMGl2hO52HRamK7DV2H1BnI2iPdNnKzg+DEOpkaZtomAZnv2Xq3BaLarGipIdFnttHfz0GqDx/C03Un5MQwgkftt2J5FbzuGMqA+qOhGgH0Xd9u+Dh2DebF9OCx2hMkW+PwXCcJqOLIIIi3mEFjBcIc8inSALjbpNtua9J4D2QZh2hzgH1THrHRpPIfjv0WZ2GogNe83fmDe5v5rs8RWgWuTYDmUHMdocU8H0OH9aq7c7E2nvHwXIdoOCBlIUsxOSalUg+0+DbNuGg+MrvKxFEPc0zUeYDt5OvcBosDitBjMO/0nrZxD4OuawAjc6eKDw7iD5M9LdyoZz51Wrxx4NWoQLBxaNvZgLKyzIQSNqj9SnNY/gqsIgglbSLpgE2lRvpQrGGfH5/mrDqNr7C/QdeXdqSgzkgFdp4UON5bGp10vOnw5lQ18IW9QdP0QRgJIgUkGhTNr7fTl4qrVqhV31VHKCR9TkozdIlMUBMbKkJuhYiQEzorGFfEc1XabqehY9CSEHsXZ/BNxWFpiIc0AW5tGvfuut4DQyBwNzvPxvsuE+yzjQBdSdrcg8/P0Xb9pKuWjLZBJAN4MGfigocdq/2wPoN9k2BbJ9YGx7pjvhWOz32espNDsQfSVDBIn1R06960uyvDcjPSPEOdp0HPxW/cm8/ggrjDNaIa1rGjlbv0VdjA4h2zbDv5q1inTDR493n5LN4ricoDWe04Q2NkFHF1PSVMrdGyT525LF49WJByxmExyBI9ojkBeNzC18VWZh6RaXesPWe493PkFxtLjQ/s1asR6suygj9kCB7ySUHm3GKADQRZri6L3IaYnxKxCfWstTi3F3V3l7gAAIa0aNHILLBugF2qZO/VMgt4EnNYSQNeW0+fyN6qwGTOYgzqYEjYHU2N+Q2Wdh3QfD4/ir2ABLnjW06i97ku2EalAbXZm33metwYtrr8gnI9T1hDZ11NtQJ8T3oqI9WQYgEkztFgPw701Qwxos6A3rlkzEzcnfwQE7DAmRSYAbgE3AOySd9JsmWumb+yL72m3ckgwSEk6ZAkwTuTsGiAnGwCcG6ZzE+6AxtZWMPGYg6KJuhtoUqXtWN+aD0Lszwd7MtalLnt9un/Ew6lpGpHLVdp2jxhdQpuAJbrGl4tPuPv1WB9n/GRDGuAIJ2Psxv0XdcW4W14NwHP9mTlDuY/wB2/ig0uznGGYii0sIB3byPL8ls5TC8dzVsFVLqI0sQZgiTYj8QvQ+ynaMYulmEtLbFp1H1HIoNSq7UkSPNljVqwZme4jOdJ/ZA2WnxJxyENME9VwnFaDqrmj0h9FnY17mbtMiTOokRKChi31Ma45CfRNdDiTGfc8rC3euV7ccea3NhqQAFsxGgGoHXnK6bjeOGAoPFOD65ytuIzaX3XkWLxjnuLnGXHXb9EEdR+gGgQM1CEhHSCBn6n8ELdUqpuUIFwguYQe0dgPA3NvgrGDxEPeSJGUSAOo8B3nRVGzFhaRfafrqlQqwHnnsN7/EILNPF2yNF3WPOenylT4ioGvjMPVi7bgEaDqR81mUSZtc7K0aoiDo0Xtq7fvPM+CDQGBqG863uXTfnG6Szv7YOnxSQUiE0JygCAiibqgKMBAb9bIYTKRwsEE1IWcOYUY1BF/yR4R9xttKWIowSNYKDsexWIOcQRcixmLjp7l7ecFnw7Wu9rLIJ2cNPevnjsxigyoJ8du76L6FweODmMbocgPfIM/JBzfGqkQ5zbxewixjXwjwQdiMY2mcQ+4b6gA3JM2HPT4rY43w5rmkEXILh1IF+8Ft+8e/k+yFQuquoA+qZ5ai1jtrt0QbvG8XXeWlrZpNcHVIPtNmMrbX2nvCucRpU2tlvsEAAdHQQLn+KO5SUaT6eHdTebUzDCdSzaTuYJHguH7b9rhTGVvtMbHP1iIn/AIgk98IOL7c8cFSu5oM02EgX1doT8FyY66oqj8xk6ISIQMQp6LbEqBgU7nwPPJBWcUgLhIhKnqglquMAbIM1oQ1XSglBZpxr5lC9+3v71HnsmaUE4akkAkghITJyRzTT1QPCMIZ6hGzvQDClafV5woyjoHadUB0irVZktBHw6dVUIhXKLQW2jbcII8FUyuHnzsvcuzmOz4eiQL03ZT/tP5x714ORdeqfZxxMOY6nnFwRzuBZB6J2ir5MMasXa2PAxH0XL9iuFm9Q2JdN9g0/C663GUjXwT2ftEOA7xLhouVwvGRRwIcTBgzsTc2sgj+0Dtl6IBlMjN8tpP4dy8X4pjzVeSSTe87ncq9x3izq1Rz3G7tL6NWLPcgTWz3JnmSpCAG9ShpjuQHSpSfgFFWPrK6xuVpfInQc7rOlAkkwaiQAUinIScEChIpymCCUJJAJIPrn+5qA0o0h/wDmz6Jv7iw/8vR+7Z9EySB/7kw9/wDIo/ds+iH+4sPP/b0dP/qZ9EySAjwHDfy9H7pn0THgWH/l6O37pn0SSQJ3AcMdcPRPfSZ9EQ4Fh/5ej92z6JJIB/w/hv5eh91T+imocJosMso02nm1jR8gkkgsspgCAAB0EKs/hlIiDSpkcixse6E6SCqezeFn/tqH3VP+lJ3ZnCfytD7qn/SnSQB/hzCmJw1C1h/lU7f+Kc9msL/LUNv3VP8ApSSQJ/ZnCHXC4c99Kn/Sm/wpg/5TD/c0/wClJJAJ7I4I64TDfc0/6UA7HYL+Tw/3NP8ApSSQO7sjgpH/AEmH3/c0/wClMOyOCP8A8TD/AHNP+lJJAL+x+Clv/R4e8/uaf9KVLsZgTrg8N9zT6/6UkkETuy+EBgYXDwLD/Jp6D/ikkkg//9k="/>
          <p:cNvSpPr>
            <a:spLocks noChangeAspect="1" noChangeArrowheads="1"/>
          </p:cNvSpPr>
          <p:nvPr/>
        </p:nvSpPr>
        <p:spPr bwMode="auto">
          <a:xfrm>
            <a:off x="304800" y="-158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9" descr="data:image/jpeg;base64,/9j/4AAQSkZJRgABAQAAAQABAAD/2wCEAAkGBhISERUTExQVFRUWGRgaGBgYGBwYGBwaFxsYGBodGBcYHCYeGhojHR0YHy8gIycqLSwsHB8xNTAqNSYrLCkBCQoKDgwOGg8PGiwkHyQsLCwsLCwsLCwsLCwsLCwsKSwsKSwsLCwsLCwsLCwsLCwsLCwsLCwsLCkpLCwsLCwsLP/AABEIAKsBJgMBIgACEQEDEQH/xAAbAAACAwEBAQAAAAAAAAAAAAAEBQIDBgABB//EADwQAAIBAwMCBAQEBQMDBAMAAAECEQADIQQSMQVBIlFhcQYTgaEykbHwFELB0eEjUvEVYnIHgpKiFjND/8QAFwEBAQEBAAAAAAAAAAAAAAAAAQACA//EACARAQEBAAIDAQEBAQEAAAAAAAABEQIhEjFBUXFhAxP/2gAMAwEAAhEDEQA/APjlrUngnFcghpFSRAZAqFy0yjbW3M302pvE7w34I71Pq/W7t+A5mKVWb5C1w1J8uadGLbVrzMVUFz9/yo+/omFoPiDigFkgn6f3oOut/hP1qyy8irE8I96jbTmpJJejByPvHoakW8eBzFUNckxVxtmBEyOP7VBHU2mDcAY86nZXBExj+1VKWbntVgXch7f81JdbcqhB86FuLiZ+nfNF2FBQzyKBLyYpqj2y+IBzFdZmTOKla0sN6nirNZZP5dv33oQiJQiInI/rQK5Md6YaG0SkUFjcQPOmqLXPaqhaYrR+kdeT259jzRusv2iu1fX/ABTg1nlVgJ7imOldSARM98ceUedVKskwfpV1hIBxRDU2HcdqadJ6E14k8LEg0Jp74ggCd3bvUbXVLlsbASBnHvFbmT2xdvpK7a+Xd2+R5q7VHaxI/mHNC25ZTJzRNzSu9gPkgY9av4KHe2dvoaCYm24P1q4XzHiJA7VWFQmd01luLer6x3IB4iljN2FHXbktngcUOLWcUXumAXHlVe4jvTE6eh9SBWUFndzNXdP14tkyoae/ce1cBiq71oDNTQ3qAlQRwc0Jb0J78UQvWP8Acg+mKLv3AybhitDuBrNuFH1ryu2+EV1ZKuwNpzXakKG8LbhRDpVRWkLtNpd+AMmuuaQ23hgYqfT72xgaM6p1JrhycCnrB3oO7uKxJjyqsDwxHHNEJxINQUTM81JVdU7RXtlCscZ7c/nVzp4RVdsZA8qE8S0qlt0k9oIgGeTgyIniPei/nrt48Qj/AAaG+X4we1E6tw2QI4FagB3E/mHB59/3mrlQgSPSvLtsFYzPfyjtH3rtJciQeCR/WgiwqlfLFLGG2YGZpv8ALAihdVZGI5Inn37U2CULpbxLbvLOT6j94p/0vpS3rjSw4E/UDikaaY88eVF6O41tgRjjFPH/AFcv8E3NJ8v5izOefQUvTS5kfs02RN5YdzkH9RQKWyNyk7THf69xxTYzKjYsygOJj9aEQAbgf5SYo+w2SvBAqvTjdvx+Jj9jWca0K0wCPr50XoRIj7VH5W0wfar9A215qk7V9PVZrTbgOKtvXN8OwgGc+uKY9QuB4UCJ71yaS2SFJnbJ/wDqf8V08fjn5fSXfDgjNNUZijKAQOcUuv2gCSK0PRupf6TqFBMc0cfeLl61nCu5dsTS2/b2yNvHetJ0/pj3N0QAvPlSrV2CzEA8Vnlx+ty/C1WYCiFcbfWqb9gAxyapBArm0tNz3+tUuBNTVlNVMuT5VFZcugrEUOywTBkVMD6VXcAqCt7YjHNRGpbiTU2NTtKGZcckVNSjHsniuqTX4EV1SX3ACogGe/lVTZ9DRWhvbGO4bh5VMLJnaDW2dC2rGc1K7ak+tXuonvRCIDmJ9asGoaKwIINVLZEE96JsquY5rywsiTx+tawao+UoUyYPbH9aGEA0XrBVV2yBgGeP3ms1QRoLKfNXf+GvdbZUSFMiTHtiooDVb5cROO3vzT8SOj05uHaDnMf2qx+lOrEMpB5E/b3BrbfB3QWGTbLAxOG+/b7fWtLc6IWYqLYOYhvEsc8/y4n64pnGYLyuvlN0sgBg1LVaBt/Hbt6D09J/Kvo+v6JaHga0pfaYCth4w+3P4l52kg49zUNRbUKQEB2hhMDESPFn8MTkT7U4PJ85uaVggJECSAPMDk+04rkHiBEdvTithq9L8xTNvO2VMggiYx7Er+dZnUdBvIdwU/igCPcz9qPRl1HRaogkjiIP1NBtZMkgzg1dpdOQWnmD4ZgzHP8AihzIJFXxLNShz59vKh9NcMY7EkntB/rRJctg+UVStlgo9RQU7iyRAifPzqFky20YIqz+MYqoYDw9/wC9XqUBVgYJ57/rUFkmA2Swqy7fPyyRjIJ/tVd4eAt28/X2qhdVKbdsQMmeczx28q3uM4q+bMg/Q0y6B1j5JKFZDYJ9PSgHyeKvtWCYaAIHbv71me9auYaRsBH+7y7UB1C7aRYUHf3NX3g4WcREz5e1KWvljB8QHnW+VY4xK5pTEt3H68Uqu6czApqiEgYHlEeVRa5tBMCuVjrCq5pWUTVKycUwu3CQBHNRfS7RuwT3HlWSFCRzVDgVcxJ7VC0m4wBJoSBWeOa8s2jvAqbjYas0fiJbvgAe8mftSYneXNeV7c8zNdQTq3cWcAfXNRe7tMVSYUnzqwoGEznvXRyWi2DmCDVluy7MFVSfYesUy+G9J883FcjwKGB8oMHkEcfpTZb/AMkBwQF3fiAxCwZ47yKiSX/h68qbgpWY59eP70r1Om2Ptk/Wner6y1y+rDhQ55hWB/D4RJBOZ9NtEdQ0a3gCIBI8OIpufB39Zi8JHf8AfFVJIFO26WFJS42xh5jnGIPr50uW1tQf+TD1PH2oplEaawzxgk+g/tT3S9CVAHJJduAAT7ev2ozofQGhAR43giew8wRImtDb6Y6aq3bOV5ySYAzw2efSkGNp/wCGs20LRcaMAwR7nP5AAVLX9YZNO1xD3A3D8Qn8RKkZzHGDSTqfURc1jDH+mIEgc8cMYPtFE6y8bNtcbkmGXxFTMyG8OBHecYrNOk3/AFZi4e8Vi4ZS6ghGKgiVYCUcYlT5RxRXXFCKBvNwFiFde4YcRMSBjPOfOqbPTra2bttVm3dYXLZJ8SECAMGPMgjnNB6i1aFkIxO422eIIUn1nuecdvertdJ3NWENrb4rK4kgoSrciT4W+mR5Hmo6nqk22BwwYsIM/iLGAfQx7TxVHSusM6uCoZRjaOeO0cnAEcZ716biFgdm0bZKjKsoIIYevZl9j51uCodS0wvrLGDAhgvB4Ey3BjjmkH/SoV2LTtiI4kkAZOeTxzirdOQzNu2FSSGKnxAKCok+WJg8wPOrxqFS21oSxjnjIKsYB5lRjy+tGrMJ0eGIphYCfKknPl9jQSOCCcAeozzwIoe7OfKmXBmr9ffljjv/AMVQtyRtBxz7HFW3YOTBn86gLcmQIPpgUUz0utvuWeYqu1YJMjy4ry4+2e3mP61G1fj+1SX2rZww5xFcLjFgCY71VbJj6fWp6BgXEmJ5qA3LKRM+VDiyoGQZ7+VMtWqKQLeZkz7fpQusYkCMDyrdjMoe5dk4/Khrilh5VMvkg+fPMxFEaewLjbSQoPese2/Sm1aBUnlloPXJOV+vanTJb0+7O4TA9aS67Wq0gYBovRnYK2rcCaK02l2+I15pWWDnNGKQT6VmNUBrdKWIj60RYW2i+EZHLTyTjHlXmuuwuBg4B/Wg/meACPUn17flVVHhMjjvXV4t2K6stHV3Sy5ETQ99dn9h/eiNRrSGK8VDT6VnfaM/4rr/ABzn+tP8FdPN5XkwIAgHPM57wKu13TM/JZ3IWYBwAuCZaYjAOaUdH6wNM7KVBS4ux8GQvmP7Vo9Vo1/hyXum5uc7VLkgJACAAkS2N3ftVEzur6aMMmV7kSO3bGfpTex06FBnII4PNDam8LVuTgnPECR/Wi9P1ZXkQMAS3csB6AYz2qyM7RnULCvKkDdt8JPfvyPWh+jdFO8OUEgySYiTGc96uvI124iJzgc+9bDS2lsjYWkxk8CfKfKi9UwJ066xuu8GB5AcflVTXil03G3SwaJwYiRI/lXHcyYp50+1bUkKoMgE+X0PAoD4h0hX/UEjwtH1EZql2qzIyHw/dVtxgb2uvk+kdv8ABpp11Q4VC/iEwP8Au9QCABjzP1rJdAvAOd5IUPujOcxx9BWm/HdVwEW2CWmfEST/ADdgO5PHH1va9KfiLUNpGsqHl2tP4gB+Mr27zP6R5VDoS29Xfsi4R/oqJx+JkJAHtEH2mi/idLLX0N1Q2620TMAxuHeZgf8AEUg+F+nsq/ODNMmI+01NdPoFj4G0yi2LZKsnLA5cGSQ0ciTPpSf4n+E9UxW3pthXJLGFK5UAT3wXJHeKP6Xr7TN8p7xW4QdoI2yRztPejbz3E77h2IrK1nunf+lC2Xdrl0NaZY2gEMGkEGeOJH1rHdd6O2mvMAZVpKnvtUEBfy/QV9E1l28wwY9z2r59q7l25qijfyKTnjPn7imRm8tZ5fxAgY7D+tHKg3GccevvUfkHdEAAE+/51dfs7WzB8M4zW5BaCuBVJAO4dvX+1SsnxeleXbWTFXm2IzM1IZ1rpyLbRwwO/kUgQwecj9g0z06lgQOB55j+1UrpCSQRyefyEVWb2p108W9gE88knk1PR2xPEkyf071Xr9Cyf+I/XyoFrrdiYFG4c1ordiDLDmqBaIYrzNLLetZlCltoXvUf+p3FgzuE4PnFPlB40wWyGkAZJwTXh0BTxO0Dy70Nb1wwZgzTO8ouKGGSBmqZVdijUaV7qSqkoO9I71uDEcVorWtuIhtjAbP0NUXNIpI/WizTLhO+lWMfWqQzKYH3ppryLYKxnzpSJPNYsxuV2puEgL5E1wc7ffP6178vuRj0qbkR5UNBJryuYZrqU0fULSm6B+/OpdKvt81dmPEO0+9MX0W87goJjnPlULIZZ27Uj8yfT+9dvHLrhOXWBNVZIu3G4AYkRGATHvTf4c1rXYs7WfbJEF52gHA2nsaD19606AfKYOIly3JH/bHFFfCTH+IWIWA2Bzx/ms2ZWvj3qGlckBkIUcAnPPualbMQFTyxznmiOtdYNx9shBwSf3k0L0UvfdrQfxBdysRGFMH3zWapemo+Hr6m4CAJ7/58oJpxrdQQwJOJz+/L+1ZP4Z3WrxV+YM/Tv9P6096re2iSTtYeUgeX1/vVUt0nxAvzNuT5eX6/0rS9QtfMssZztPtXydtcyX/CcdmJ+nPcz/zW40XVD/DGDiAFmDMcnyyfyxWY1/WPs9MYC5KyYMEQO9cOsgJDbTtMwcjB5gcx9/MCtZ0108PHiBBxOf36Viev9HZbjshDAzB7Aj9/am0TsZ1LXm8QrGRbBZRxyIYTyTBWfrx2ZaTSA6RRaOAPPg+9fOV1D7i3+3mfLj6TJxWv+HetAeEN+P8Al9TmJ/LNRx5b0KBi9+5vEztN82zMY8UNjgwIIPftR/R/ilyHTcbny13FgJMDmTjd7wJqXWHsraJITeZgboPrxkUX8I6K3bVyCrb0ktbO4d5VpJMj7zV9XuFfUesXLybiSAY27D68sY8RjETAk80o09+TdYuxd/DHOBHPpUNWnymIBBAaAqtuWTxB/fBoPRdRKF2PIBP2j9aZexZ0vuKUcT3g/aKjetgsORzip3tcLr7DEkBZ7RHao6O/vvW7Z/EAQw9QOZ8iADW+mA90bSDPl/UUdZ6fduhSoJGBx3JA/qKcaH4T+ewub9tuVwRBOTxz7TW0s6ALbCWzCcYH7mmQW/jGH4JuhYUguY4YTmJn7/s1Q3wzetyLrWwvYk5+gHOa0mvYqzbXZdgyTx5YIEknEDuYof8A6gb9sOk7trCSRLbYkxJ+30p63F3hdb+Fw6BrlwEhZG0dgYPJ+9Kbnw1BbYwYZ5G0D0nNaXS64bB80LBwZHMGJg8Qcf0pd1obL0BjtwRBmQ05nBPvFVkHbEa7pNxCNw54jP6fpRdjpi21DPwf3370w1etl9vIbuYGRwaWazRXHIzuGYzP5VzyR020FrNUGwFHv3qWjs3JwdseZijdHoTyQSTkHvRGqVFWHO0+0n7UZ9O/AwuPbjcpjzGcekfWvbvVFIgYruodZuOqhAVUCMcn3NKX07CDzu486rc9KT9H3hK81XZ05OKhY6feIkKQPWrDqLloCRAP3irPtX8Tu2IFA6xYgd4phptWLnMd+/HH+aA6l+IgHiitQX0L4fOo3QYivKE0HU7lqdpia6tSxWVqtF175WMQ3JY9u+AcURb6qNxbZaKf7t8Az5Ajn0qeo+DrIVT84A5kZacgCAqmTngE/Wir3/p4nypW62DJnbHqfEAQIHGK1/6Vy8YGsNpbhIF+B3DrHvBmDTD4Z0dsXyQVPgYiCJ7CcfrS+/8AACKom6wLAy0AorATtPE47zPoaM6B8MHSrcvG4twNbKJsViPEQQZHAj/dFV5fsGT5StdH80sfVj9zV/w6dnUbCf7luKfqCR94qdj4f1Vo+G8iFwYRpiF5BJHhbykAeZFS6dobtvqdu7etm2GaFJIZTtHZlME4GfWsWtRZqfDecjjxT9j+/amOs1wugIMEATM/nH+aAsKx1Lg9nInnBGPtXanSNb4EGYmOfUiY/Wq+hPZPcWH8YiMA+XJ54o231pnsrbUxj+xx6ZHPND9RtbQu7J5MeQ+nnj1msxpuoENE8lf/AID9J5+ornHbNbxdU9tVVpYzOPLE5oe/1P8A0mI8Rziew/oBn6nvkOtVpRcsLcwAVgRyAfbz96+fa/Q3LckEx4h6FR5inaxJKs0zAFpAO8e3EyI/L6e9D9OBs3cHkGD5E4JHqBxS1epNuz+dWfxJNTpjV6zT7Wt3I3WGhbjAbnUcSJ7gcDj86GW+tpSli5dLONpUJCnkHxtBiP8At70H0vqfYuVERz37V7b1h8QQkk4niB34p/jP9RSwZIB4yPVlwP60JqlBtm4O5YH6zTa1aUJEnzB7z6Um6ghAYHMtI/ODW8yMy7RlpAxG48yTH7ii+mgDVWnAYoH2LyIBBA8Xcq3E+Q8680yKrAzO2Bxz5mPSu61eZNjEeFXBBGMT6cjiqzO1LvTdWb5WFdgxP8xxHbtgT9qI6v1MKgCtIWCQCR2BHHn/AFqPVOnA6QXlG1iskc8mQfPArK/C2lN8ksSqqAWI5PbB47Gm1iT60V7VK1pSu0kMGhjmc8zywzj+9Z7WgjZctEKFHrA79uxzU/irVIHT5awg5VcfWfM+Zo+wN2na81sWlQMWUgmQO5wB6/ho6p9CXdHTftJ3JhZHJwQAc4YTFIuoaovasPw6M1th3x6/Sjl16fw4VXmBK7lKzuaTsY84/ZrMPriyErj/AFHMT5ie9bognqGgZW3H7etQtaqN4/mHB+gH51Xd1b3RB5G38gYqrX2ystz4s/UA/wBqzacM+paw2gFVTJGD5jv9fSk9/R3rhEjP6Dn8q0vw71K1dUI4Bccfvzo/UaZwSVWcdsfn5Cunj5TWN8ema6Um2LbJLAkg+4iKkfhy98z5hgCeFOR9DinOr6aEhiSXjnyoVOovPiPt5U+MnVHlb6U9SKWbLFyS3A9fOKxTuXOadfEnUDeuxOAAIHH2qGg6WcMR4T9q5cr5XI68Z4ztGxbVFgwTg+w96XX7m4k9qZ9UuoGKKOwE/mcUpdqxfbpPSKmM11eROK6hPqOn+XZsbtyXWUTcWQrMI8wADB4OTE+dZcfEivc3hYbdM7o7+mJjHEc4qu5dW6gL3CYicEbie0YgCe3NJdcQrQBtA/lmc+frWrZ8YkbjpXU01bG3cuLbeTtkKqABTkuXAzCjCzgZFD3OpWrLLuuXZzvFthg+QIJBBk5HkMZrHrdXEkyTmOw+vepX7ycJgfc/ejo42tnU/wAQdtu6BliA52xAJ8TSEPYdz6ZNO9LoHtG0t+/dt27imIQXVDiPCQNwWDB3HEDBBr5vYvrtEySTkeQ+vemfT/ig2iVlntgQqtzHBgzAP0IxxT1fYyz0bdQ0OqTUqLd9Arbd99CzQOJNsy4YeSzyMxTTrutv25SMIYD3F3uyqAxdmtGNrAzMfy8maZ9L11u9thVfcJJbaWA8P4bf8pwcjie0ULrvhu/uBDugbcSQYiRIXaGCmY+naqzvoFPVtRp9itvZQULQxBCn8IAYDc43EwQvIzEGM3/+NXJVrVyyxdSwVjtJHmsiGXDQ4xggwRFO+pdDV7zG/cN12E7gAvYAsVJYkYGQOxxiaD6fasadhdG28FDKyHeDHYq7KdjTDA4gGM81ntqVsrGvU6S3butbFwASoO3AB4BAPY8gdomQSp6t0xjaYbTlZBAO3IkQ0QZ9/KmHSbwfT72W1YsW4CF7SFoDgk7iCdw/DjDBjg11nq9y7buuSYSIuPcWXKAFUFgHYCecGdo5EZtZfPOkaCY3KQZgAgj37fehb9mRxkFpjjDEf2rcLcRmNoLuI8TKCSwBmSQSRC+Zkk8ZgVndX0cK29WWDvdkngeEyGyDzwDI+9Tc5EKWjxWo6F0kwzEDKkD3igl0OZA8/wDg+orY9H0hNsGPqDjPp7itcYzz5MiYEng7oA7HAJ+tAXbJuMo/lLbfaTPFMdcu1mJEAMT7kqIil40rB/YBsdiRI+5pRgdXtKk8sDI7g4nj6iKj1K61y25bhANg/wDsSfWBx60Dby5ueIBm57ifP3p1dAFjcyKwMZX8Q9x3pt0SY0/RPi5GW3u3XF+XtuEZIiQpgdwJ+g84rtTrrWmshNOs/Mad5WYBIkqhPjxEDjk5xWE+FuofLD8EMCsH2kEex/U1tOs6i2bNgoQX2KCqryYG6c4Ao3VmUA+lMbjmeWghiYySZMnk8mPOq7XVlXfae4DNoqY3nLDHbHbvNef9TDKVChRzPYzifWl17TbQSJYv+mIk0b+H+qLDm42xcqgOOwEVGzY22HJgAMP0/wA0y0WnWzadsbiIzj8RgAfnQnUiFREYGR4ivYzxn2q9D3RPw7od5kg5/T95obrunNu33zcbPHbH6UZ8LazxbT3OP0pt8X6Nbel4/wD6Y+oNObNZ2zljB6PWvbbcnP7zWr6f8ZlyVIIZgBK/zcYIHbvWS02lZ3Crz+kck+QFOBcFoHaT23Hgt7949OKuPKxrlx1otTqt3iY/TGPekmq6gnEz6D+9LL3Vpn7AcUGdV5R+tPL/AKauP/PBLhZmGPuf8UbZ6sVWFiPLB+5pZa6lHYfv2pv0X+Ivt/pJIJEsUGwR/wBzmPpWZfxuwD1xNsYglRP1H9qRx61quv8ARbwyfGe+1gx/IGftWa25j9/lRpjxcV1eN7V1BMdOyBiHYncsjHeMGarXRtcDMSJXnz+lSsdP+VuN1TxCjiidfYuDaVEBuymY96gS/J7n9aY9N0QcwxgDP77VFLgS5lcDsc/rT7XvbuWwbY2wBI4H50hnYHYHM+tMOk6IMGZxwG2jzYjwjGeewHfmg9UrLcPE+Qj+lG6Vilh2BALQFxLTOT6eUjNCOOifFgsg2xZtrz+EkNu48TEmfOe0U6sdaW8hLXFUr+FrpgZwDtQlu8bjGaxGgui26g54kmMHvzIxxVStb5LMSCY8MrEz3OMz+dbnLOmbx1oH1x+ZtuapYUEKUQxgmExGDngxn3raab4h0F2wLB06O4UBGEozMB4j80ANunJAbvkV8ut20LZIVSTDHzGTx/aKK0ust2lEAsWIf8W0DbuCjIPvIOeKt1ZjXa3VGNz2XKWtifLO53CmIA3XCGGOCpjw/Sm5rbOoRVtsRaVhcuo7M9yd7Dck8hZ48MyfI0IPiJhaN3Ydh3JA4BPrBEfzdsmsc7sCXxzkGe/Y+hHnWLDI3ul6MXY3Ll4IXQFjEAvJCgyJRxB3EAiWwMRTj+GQQHfayFDLb98GCFAbH4YmI88ZjLfDGtuX0dReLXNhRLWQyKsnfaP8zAEjwy+T5SNhqla6qrAN0Dwwu9xAXF1gv4hkZkgliW4nIpEdEq7vCbh3E7kYsNn4Rg+JiCAOJA5nBp58OW1e2SrBgCRg8cQD5Z8xSPqPUrQubPmIdu3c28kDttVl8LcmeefxDsBq9D8txe0102SxAKh+ZOCse/4SWzW5yxnNB/EumK6hkyBuyD6ZwPUERU+l2Z3yM7gBxiBx9BWk1WkR036jcLiQpuBTDkEIGjIPaTPfGBQun0YUbQyk5JIIIO7MSPSK1PZt6Zm9o9vzwRMAEem7P6zVzXC1sIIk+Ix2Bz9+Ku6j04hVuQMqymM85FCCyVtFkB9zzJ7fSlEti3t3+W5lPnJHh/qKcXLBuGEE5j/yURyJE5oc9NbZcjO4g/8Axy36U26Cn+vaLSZKg+RnGJxHFZkavLOw2q1UAkA49gMfpVVq81xBcdiFOBkdscdqedc6SP8AUVcCDPtOftWde2UFu0RJ3bh6+QM+tXjgnLTLxulsHKhojvK158VQt4LEbraEflB/SiNBYP8ADqT/ADXnjv2WY+s1D/1D0oFxGGCEQfYf8UWdKey/S3gjI3rW1+IbqXenliwmU585Ij6ivmt35qCSuCJB7V9D+EnF7RtbeN+2QDkSuV+vFPD8o5/LGYMWLcAEXXHiM8L5R++BWf1Wpk4q/WdRDuTnP5igWt96L7b4xy3K5RNei3HNeg1kn3w50i05+ZdWUXgE/iPl7CtRf6qphR4UHZQBj0H9Ky1nUhVCHgfrV638z966zlkcrLbtMy/i59qLR1Obiq5/7lUn8yKSreLHBzRtrTn/AHZ961OxehLdF0jZNlZ9Cw/RhXtB6kEcNXVZPwbf0x6j1jSXLQZgCCSFxxHdjWYt6q2xO0kNI2mIH5ULpdWuzaAxC94mrNTfEKqrBBzIiZ4rlbrpJgZwXuMzHdEycR71Za1RCbQPCeaFFoSSccwB3NHP0427eZJABaATAMASeByBQ0CN1QzGD3gc4/tXjOzoDMKBj1PeKsdSq7xw2PWD5Cnl3Rq9lXsDAgCV4nkt7mlMqLpB7+U8xUVvkYnHlTS50G8vi53k7QASWjmIGaW2jBDsftNSStKSMfnXt1swcgCMYqbX5aQsRjHHqRVOptsWwpzjGTPljv6UIy0vUzaB2ncjggqZ8o8Q4JFU2rAcHmPrE5oWwrrBKvBJAO0xKxuj1EifKRRGj+YGA2OS4O0BSS2SJUR4hIIx3B8qUH0RVbyl920MCdhhscQexra9V+IdRe0hVUYW2unfdc4ZpLDcdqgCCOZJK89qR9B6Ybuo2FSII3SCCuc4PB96I+KBqSwFw3Cu6BJJ3EDE9gYztOeTR9H0Bf1itbVRbVCBG/e5LHEkgmIOTCjEjyoQkZBO7bweV+/b9xRWnW4hV4gZALJIxEgSCDEj2mi7PTwNpZdqncVZkY7sTIMZ7R5SPOppPousW05ZrjqAvhVf5iSO48IWQDH9aJ/j7dy5caW+bcDAi6wZNzHBW4oDY/8AbUOpJaXcLlp7alJX/TKtIMLJIUEYMnkmaT3LBBOwNAbbugxJBImRhyBI4ODTKzhz/wBJu2bbPMQQP9O5uWDOYEEdsmeaos6x9gDeJDx6xnDRyPI0JZv3FErutofD4g20wASscFoMx61boVtoQW3oGBhth2MCSCR5QZHPI+lPXxZfptauKw3DgySCcwZHJpp0bxLp2IGGAJ8vlq39dtBaDpcjJDocq6xgH04JmODI8jTHo3Rdt1ll2BEjEqeMiByBIzHNdJuOVMuqsgBJIyPtWKbVk/xDscW08OBO9jAjypt8QasK8TLKPwx4vEeR2PFJun6QsRvjY135jjvCjwgj1NVrXGfTUaN00lhg24h5xx4hkfSOfeq/iJPn3LPm5UR6Llv0+9OeoNbuWUFuIBgheARn84P3pJrVC3A5bKoFCxEZkmfy4rna0vssn8M4YAq0oh7+EtJA9zz6VZ8M6By42TtAzHpx+lKzqS43EEhcDso8h5AU6Tqb6ILtKK120tySfES04/CwAH0858i1SMrqeg3f4m5a2keNgGYbQczyYHEV7r/he/ay20gLOCCI9xz78epijtb14NtZGZL387Kq+I5gzhp4BJJ8/OtD074ospbAO1nUeK5cgsT3IMYH1981nt0186vqwA3TA48vz4qpn719Ds6cau4zqy2rAwSiAl2zOyQQOcngeVEXuk2FBFu9eQ+bHep9GQ4j2qy0bGf6P0OxsDXnYlhO0NtX28z9qo61023bhtO7Ad1LTz3FEawuABcsCFn/AFLAABnuycfltpfo9YqOHF1AF7C2Wb/7jHvuxVTIs6Z0/beUX9wnkKfGB5wJxxmqusX2RvAjIFwrEEEgf7p5ppd6zeu/KVAqo24E4gk/iLR5eVVt1tdz2rOxJTZvONxiC2B4SfMUJnj1q4RBNdXajT3VJ3ATPcA+xB7j1rqfKrI1/wAIdY09u3qN6Aq2nK7JZd7fMtHbuXIwCfpWn1XUOmXntm78oowtblIum6GUaZUCMBHylUXA85MHmVrA9MsiAY4UH60z0+nVm3sJaef/AG01jcO11/SSux7Wmt3FRSvgu7PnH+IWLkEk2xFhiBzM5zV3TNdpBc1IC23s3BpxDLcNtouWDe2g+IIIuMoPYLjtXz3q6D50+cTWmRAEEeQ/SrFad9T1HS1FzYlhyEP8Mu28WLi224ajhTNzZsg8TMU7s3ul20uAC0ql7gVB80KyruNosJyZPJjtxFY+4oAQwJIJ4pbrHO76VZ0vLtu7/WNHbu6Y2yiojM9zaHIQtbWQqmYBct+HyqPS/h3pVxbty2umfa4fxJdKojmwoVgACW//AGjEiW5r59vJUTmt18L6ZRZJA5AmqTVbi62ekI26LAtFrexXW5utjY6uWGwhm37Wic+Ypb0TWr4FUrb36pkuFG+WypfstatXQ2ShWbxDZ2k+tZnrLn5zjsJrLdPvMbskyc058Mv19gubzqLLsDbub9S6gXwqklLBRbt1Glg3yfGPDuZhkAmBemO63rIvAG+NNf3neivcN2/cd0+YLoC4cFdpUyXzEV8s1OvuEqCxgERTTTDfLNlt5z/7aLPxS361Gt+ITb6rauEMpBtBgzI0Ko2LFy07zCwdzMWBAJ4rSdYVrl+yj/MQJqVVbi6hQzqLPyQ73kO5Z5Y7QdsgGa+LT4qc6HVOFkEzFUifRT8RPpmRtWwt3rtzUt822PmlN76chUCOfCURrec5XMTV3XfiK3YGm1Sk29lm6yWEYkMWFjZbuMGkIDDMJzsgdozeh6XaOlF0oN+0tu4MiYOKxeruFr4LGZYT608uHjNXHntfTPjDqdpdb0++xDIkMVVt3hFxiYBJ3EYIk9s15e6xYhLty85CXrIe+3zLdy46aXUgXCLZ+aBuZFkHcQvrWJ11pVtIVUAndJgdiB9MUosHexLeI8ScnnzrE7atx9O1HxJaKC+b4lm1KfNsi6xVjpNPZVgLxF0kbVlpyZM+UCiXNKEa7vL6XUA3brFC7vqZtBkZj4vmCQZnBPFfONExLp/5AYxgZHFe6YS8HiePetBo/hvpd+1cZWRQJzuJIG2Z4ifpmtlo9VbRvm2xtKgAoTKkzmYyDkx2xXzjqKfKdRbLKGLAgMexIHenOj6veChd/h3jBAbiPMGmcuumLx/Tr4ytpeQ3Batk7ZYiQ4IPKEYOJ8JAHrNZazbRdrq1wiPLIzHiWTj6kfpW81ugtsGVhIniSOQfI818q+ewEAkAyDHlit8tnsce502Fr4jtKq2xaDvMwTtBPfcUMmeIweM4ybe0H8QfnJZZJjcrwU3eni3G3gfyk85NfP8Ap2qZSGUw3mOa3HQuo3XBDOSPDz6zXK/66evSXTNFpEN2zqt4YkMpQtEGfwgGAFPYqfWqOtaW6yW7FzxsoAtXVBO5ONrwJG0nknE5pD8U3T8054wPao9B6pdFxU3sVIggmREdgePpRi9wN1HSOmGtsjDGZH6zP0oSxpXZgoGTGPeneu1j7iNxgExn+vNLLfW75ZAbjQIj6nzp3TjaaPWNbQKqQANoEfc/vuatVWJn9ePzNITrrg3sGMwc+1A/Eeqd1sszEkqZ7cegxXTzc/D9a5tOfT8x/Sk3VNBpmaHgOf8Ab+In2HP1rIafUMrAqSKb39OphiM4zx+lHnvw+GfUuna+zp2Pja4pnwbRH1nv7VK0unvO7sQsiERBBmMMfSh9XobYUnbn61b8IWV+dujIViPeixeWo6LW6nTyACP/ACE/lPFdXdZvszsSSSGI+ldWdvxZL7f/2Q=="/>
          <p:cNvSpPr>
            <a:spLocks noChangeAspect="1" noChangeArrowheads="1"/>
          </p:cNvSpPr>
          <p:nvPr/>
        </p:nvSpPr>
        <p:spPr bwMode="auto">
          <a:xfrm>
            <a:off x="508000" y="150813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7420" name="Picture 12" descr="http://t1.gstatic.com/images?q=tbn:ANd9GcS_-NOtjcypLIHk2ITw03a-fTOkLZQx_FuFjcHea9BShBV_U3MJC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736" y="150812"/>
            <a:ext cx="3061530" cy="170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262" y="3332110"/>
            <a:ext cx="3745208" cy="2440183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222328" y="5115828"/>
            <a:ext cx="8209721" cy="504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smtClean="0">
                <a:solidFill>
                  <a:schemeClr val="tx1"/>
                </a:solidFill>
                <a:sym typeface="Wingdings" pitchFamily="2" charset="2"/>
              </a:rPr>
              <a:t>평화추구 목적 </a:t>
            </a:r>
            <a:r>
              <a:rPr lang="en-US" altLang="ko-KR" sz="2000" dirty="0" smtClean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ko-KR" altLang="en-US" sz="2000" dirty="0" smtClean="0">
                <a:solidFill>
                  <a:schemeClr val="tx1"/>
                </a:solidFill>
                <a:sym typeface="Wingdings" pitchFamily="2" charset="2"/>
              </a:rPr>
              <a:t>자연권 포기와 약속 </a:t>
            </a:r>
            <a:r>
              <a:rPr lang="en-US" altLang="ko-KR" sz="2000" dirty="0" smtClean="0">
                <a:solidFill>
                  <a:schemeClr val="tx1"/>
                </a:solidFill>
                <a:sym typeface="Wingdings" pitchFamily="2" charset="2"/>
              </a:rPr>
              <a:t>&amp; </a:t>
            </a:r>
            <a:r>
              <a:rPr lang="ko-KR" altLang="en-US" sz="2000" dirty="0" smtClean="0">
                <a:solidFill>
                  <a:schemeClr val="tx1"/>
                </a:solidFill>
                <a:sym typeface="Wingdings" pitchFamily="2" charset="2"/>
              </a:rPr>
              <a:t>이 약속을 보증할 공통의 권위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201431" y="2922356"/>
            <a:ext cx="7448467" cy="504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/>
              <a:t>상호 불신 </a:t>
            </a:r>
            <a:r>
              <a:rPr lang="en-US" altLang="ko-KR" sz="2000" dirty="0" smtClean="0">
                <a:sym typeface="Wingdings" pitchFamily="2" charset="2"/>
              </a:rPr>
              <a:t> </a:t>
            </a:r>
            <a:r>
              <a:rPr lang="ko-KR" altLang="en-US" sz="2000" dirty="0" smtClean="0">
                <a:sym typeface="Wingdings" pitchFamily="2" charset="2"/>
              </a:rPr>
              <a:t>가장 이성적인 자기 보호방법</a:t>
            </a:r>
            <a:r>
              <a:rPr lang="en-US" altLang="ko-KR" sz="2000" dirty="0" smtClean="0">
                <a:sym typeface="Wingdings" pitchFamily="2" charset="2"/>
              </a:rPr>
              <a:t>: </a:t>
            </a:r>
            <a:r>
              <a:rPr lang="ko-KR" altLang="en-US" sz="2000" dirty="0" smtClean="0">
                <a:sym typeface="Wingdings" pitchFamily="2" charset="2"/>
              </a:rPr>
              <a:t>먼저 공격하는 </a:t>
            </a:r>
            <a:r>
              <a:rPr lang="ko-KR" altLang="en-US" sz="2000" dirty="0">
                <a:sym typeface="Wingdings" pitchFamily="2" charset="2"/>
              </a:rPr>
              <a:t>것</a:t>
            </a:r>
            <a:r>
              <a:rPr lang="ko-KR" altLang="en-US" sz="2000" dirty="0" smtClean="0">
                <a:sym typeface="Wingdings" pitchFamily="2" charset="2"/>
              </a:rPr>
              <a:t> </a:t>
            </a:r>
            <a:endParaRPr lang="ko-KR" altLang="en-US" sz="2000" dirty="0"/>
          </a:p>
        </p:txBody>
      </p:sp>
      <p:sp>
        <p:nvSpPr>
          <p:cNvPr id="28" name="아래쪽 화살표 27"/>
          <p:cNvSpPr/>
          <p:nvPr/>
        </p:nvSpPr>
        <p:spPr bwMode="auto">
          <a:xfrm>
            <a:off x="7800645" y="4401352"/>
            <a:ext cx="470325" cy="684000"/>
          </a:xfrm>
          <a:prstGeom prst="down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105" y="1634081"/>
            <a:ext cx="3730567" cy="1256661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9245093" y="2346539"/>
            <a:ext cx="2457859" cy="84846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자기보존욕구</a:t>
            </a:r>
            <a:r>
              <a:rPr lang="en-US" altLang="ko-KR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2000" dirty="0" smtClean="0">
                <a:solidFill>
                  <a:schemeClr val="tx1"/>
                </a:solidFill>
              </a:rPr>
              <a:t>자연권</a:t>
            </a:r>
            <a:r>
              <a:rPr lang="en-US" altLang="ko-KR" sz="2000" dirty="0" smtClean="0">
                <a:solidFill>
                  <a:schemeClr val="tx1"/>
                </a:solidFill>
              </a:rPr>
              <a:t> 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9" name="아래쪽 화살표 28"/>
          <p:cNvSpPr/>
          <p:nvPr/>
        </p:nvSpPr>
        <p:spPr bwMode="auto">
          <a:xfrm rot="18935209">
            <a:off x="8316126" y="5325904"/>
            <a:ext cx="440793" cy="684000"/>
          </a:xfrm>
          <a:prstGeom prst="down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983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7003" y="255484"/>
            <a:ext cx="8116028" cy="8640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국가의 등장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3392" y="1096063"/>
            <a:ext cx="10972800" cy="5400000"/>
          </a:xfrm>
        </p:spPr>
        <p:txBody>
          <a:bodyPr>
            <a:normAutofit/>
          </a:bodyPr>
          <a:lstStyle/>
          <a:p>
            <a:r>
              <a:rPr lang="ko-KR" altLang="en-US" sz="2800" dirty="0" err="1" smtClean="0"/>
              <a:t>리바이어던의</a:t>
            </a:r>
            <a:r>
              <a:rPr lang="ko-KR" altLang="en-US" sz="2800" dirty="0" smtClean="0"/>
              <a:t> 탄생 </a:t>
            </a:r>
            <a:endParaRPr lang="en-US" altLang="ko-KR" sz="2800" dirty="0"/>
          </a:p>
          <a:p>
            <a:endParaRPr lang="en-US" altLang="ko-KR" sz="2800" dirty="0" smtClean="0"/>
          </a:p>
          <a:p>
            <a:endParaRPr lang="en-US" altLang="ko-KR" sz="2800" dirty="0"/>
          </a:p>
          <a:p>
            <a:endParaRPr lang="en-US" altLang="ko-KR" sz="2800" dirty="0" smtClean="0"/>
          </a:p>
          <a:p>
            <a:endParaRPr lang="en-US" altLang="ko-KR" sz="2800" dirty="0" smtClean="0"/>
          </a:p>
          <a:p>
            <a:endParaRPr lang="en-US" altLang="ko-KR" sz="3200" dirty="0" smtClean="0"/>
          </a:p>
          <a:p>
            <a:r>
              <a:rPr lang="ko-KR" altLang="en-US" sz="2800" dirty="0" smtClean="0"/>
              <a:t>주권을 대표하는 자들의 임무</a:t>
            </a:r>
            <a:endParaRPr lang="ko-KR" altLang="en-US" sz="2800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38165" y="5112635"/>
            <a:ext cx="6166028" cy="116160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한 사람이건 한 집단이건 주권을 대표하는 사람의 임무는 주권을 위임 받은 목적인 국민의 안전을 확보하는 데에 있다</a:t>
            </a:r>
            <a:r>
              <a:rPr lang="en-US" altLang="ko-KR" sz="2000" dirty="0" smtClean="0">
                <a:solidFill>
                  <a:schemeClr val="tx1"/>
                </a:solidFill>
              </a:rPr>
              <a:t>. (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홉스</a:t>
            </a:r>
            <a:r>
              <a:rPr lang="en-US" altLang="ko-KR" sz="2000" dirty="0" smtClean="0">
                <a:solidFill>
                  <a:schemeClr val="tx1"/>
                </a:solidFill>
              </a:rPr>
              <a:t>,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리바이이던</a:t>
            </a:r>
            <a:r>
              <a:rPr lang="en-US" altLang="ko-KR" sz="2000" dirty="0" smtClean="0">
                <a:solidFill>
                  <a:schemeClr val="tx1"/>
                </a:solidFill>
              </a:rPr>
              <a:t>, 2</a:t>
            </a:r>
            <a:r>
              <a:rPr lang="ko-KR" altLang="en-US" sz="2000" dirty="0" smtClean="0">
                <a:solidFill>
                  <a:schemeClr val="tx1"/>
                </a:solidFill>
              </a:rPr>
              <a:t>부 </a:t>
            </a:r>
            <a:r>
              <a:rPr lang="en-US" altLang="ko-KR" sz="2000" dirty="0" smtClean="0">
                <a:solidFill>
                  <a:schemeClr val="tx1"/>
                </a:solidFill>
              </a:rPr>
              <a:t>14</a:t>
            </a:r>
            <a:r>
              <a:rPr lang="ko-KR" altLang="en-US" sz="2000" dirty="0" smtClean="0">
                <a:solidFill>
                  <a:schemeClr val="tx1"/>
                </a:solidFill>
              </a:rPr>
              <a:t>장</a:t>
            </a:r>
            <a:r>
              <a:rPr lang="en-US" altLang="ko-KR" sz="2000" dirty="0" smtClean="0">
                <a:solidFill>
                  <a:schemeClr val="tx1"/>
                </a:solidFill>
              </a:rPr>
              <a:t>)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715367" y="3249212"/>
            <a:ext cx="3609650" cy="468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국민은 정부의 형태 변경 불가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6502705" y="3257921"/>
            <a:ext cx="4238741" cy="46220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주권 몰수 불가</a:t>
            </a:r>
            <a:r>
              <a:rPr lang="en-US" altLang="ko-KR" sz="2000" dirty="0" smtClean="0">
                <a:solidFill>
                  <a:schemeClr val="tx1"/>
                </a:solidFill>
              </a:rPr>
              <a:t>(</a:t>
            </a:r>
            <a:r>
              <a:rPr lang="ko-KR" altLang="en-US" sz="2000" dirty="0" smtClean="0">
                <a:solidFill>
                  <a:schemeClr val="tx1"/>
                </a:solidFill>
              </a:rPr>
              <a:t>저항권</a:t>
            </a:r>
            <a:r>
              <a:rPr lang="en-US" altLang="ko-KR" sz="2000" dirty="0" smtClean="0">
                <a:solidFill>
                  <a:schemeClr val="tx1"/>
                </a:solidFill>
              </a:rPr>
              <a:t>? </a:t>
            </a:r>
            <a:r>
              <a:rPr lang="en-US" altLang="ko-KR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(      ))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294625" y="3878196"/>
            <a:ext cx="2978013" cy="504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통치자의 막강한 권한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18283" y="1728976"/>
            <a:ext cx="5871137" cy="1368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000" dirty="0" smtClean="0">
                <a:solidFill>
                  <a:schemeClr val="tx1"/>
                </a:solidFill>
              </a:rPr>
              <a:t>주권을 획득하는 방법은</a:t>
            </a:r>
            <a:r>
              <a:rPr lang="en-US" altLang="ko-KR" sz="2000" dirty="0" smtClean="0">
                <a:solidFill>
                  <a:schemeClr val="tx1"/>
                </a:solidFill>
              </a:rPr>
              <a:t>… </a:t>
            </a:r>
            <a:r>
              <a:rPr lang="ko-KR" altLang="en-US" sz="2000" dirty="0" smtClean="0">
                <a:solidFill>
                  <a:schemeClr val="tx1"/>
                </a:solidFill>
              </a:rPr>
              <a:t>사람들이 다른 사람들로부터 보호해준다는 약속을 받고서 어떤 사람이나 집단에 자발적으로 복종하기로 동의하는 것이다</a:t>
            </a:r>
            <a:r>
              <a:rPr lang="en-US" altLang="ko-KR" sz="2000" dirty="0" smtClean="0">
                <a:solidFill>
                  <a:schemeClr val="tx1"/>
                </a:solidFill>
              </a:rPr>
              <a:t>(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홉스</a:t>
            </a:r>
            <a:r>
              <a:rPr lang="en-US" altLang="ko-KR" sz="2000" dirty="0" smtClean="0">
                <a:solidFill>
                  <a:schemeClr val="tx1"/>
                </a:solidFill>
              </a:rPr>
              <a:t>,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리바이어던</a:t>
            </a:r>
            <a:r>
              <a:rPr lang="ko-KR" altLang="en-US" sz="2000" dirty="0" smtClean="0">
                <a:solidFill>
                  <a:schemeClr val="tx1"/>
                </a:solidFill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</a:rPr>
              <a:t>2</a:t>
            </a:r>
            <a:r>
              <a:rPr lang="ko-KR" altLang="en-US" sz="2000" dirty="0" smtClean="0">
                <a:solidFill>
                  <a:schemeClr val="tx1"/>
                </a:solidFill>
              </a:rPr>
              <a:t>부 </a:t>
            </a:r>
            <a:r>
              <a:rPr lang="en-US" altLang="ko-KR" sz="2000" dirty="0" smtClean="0">
                <a:solidFill>
                  <a:schemeClr val="tx1"/>
                </a:solidFill>
              </a:rPr>
              <a:t>1</a:t>
            </a:r>
            <a:r>
              <a:rPr lang="ko-KR" altLang="en-US" sz="2000" dirty="0" smtClean="0">
                <a:solidFill>
                  <a:schemeClr val="tx1"/>
                </a:solidFill>
              </a:rPr>
              <a:t>장 </a:t>
            </a:r>
            <a:r>
              <a:rPr lang="en-US" altLang="ko-KR" sz="2000" dirty="0" smtClean="0">
                <a:solidFill>
                  <a:schemeClr val="tx1"/>
                </a:solidFill>
              </a:rPr>
              <a:t>). 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6" name="오른쪽 화살표 25"/>
          <p:cNvSpPr/>
          <p:nvPr/>
        </p:nvSpPr>
        <p:spPr bwMode="auto">
          <a:xfrm>
            <a:off x="4672745" y="3946908"/>
            <a:ext cx="1304544" cy="315794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pic>
        <p:nvPicPr>
          <p:cNvPr id="16386" name="Picture 2" descr="http://t0.gstatic.com/images?q=tbn:ANd9GcRfCOxtSRHqTeN98yKXRPa_ZJdpKo6bvfApLq8Fcl44J1xe7ZwuM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121" y="202009"/>
            <a:ext cx="2813570" cy="28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6298788" y="3892345"/>
            <a:ext cx="5127908" cy="504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자연상태로 복귀하는 것이 낫지 않을 까</a:t>
            </a:r>
            <a:r>
              <a:rPr lang="en-US" altLang="ko-KR" sz="2000" dirty="0" smtClean="0">
                <a:solidFill>
                  <a:schemeClr val="tx1"/>
                </a:solidFill>
              </a:rPr>
              <a:t>? 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3" name="오른쪽 화살표 12"/>
          <p:cNvSpPr/>
          <p:nvPr/>
        </p:nvSpPr>
        <p:spPr bwMode="auto">
          <a:xfrm>
            <a:off x="6871370" y="2203135"/>
            <a:ext cx="955435" cy="484632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929887" y="2146339"/>
            <a:ext cx="1339289" cy="59822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국  가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974" y="4530209"/>
            <a:ext cx="3037760" cy="2204272"/>
          </a:xfrm>
          <a:prstGeom prst="rect">
            <a:avLst/>
          </a:prstGeom>
        </p:spPr>
      </p:pic>
      <p:sp>
        <p:nvSpPr>
          <p:cNvPr id="18" name="왼쪽으로 구부러진 화살표 17"/>
          <p:cNvSpPr/>
          <p:nvPr/>
        </p:nvSpPr>
        <p:spPr>
          <a:xfrm>
            <a:off x="10677325" y="687484"/>
            <a:ext cx="975360" cy="5053238"/>
          </a:xfrm>
          <a:prstGeom prst="curvedLef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966" y="4571447"/>
            <a:ext cx="2010979" cy="198957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6847555" y="6467762"/>
            <a:ext cx="1953799" cy="27279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Prof. </a:t>
            </a:r>
            <a:r>
              <a:rPr lang="en-US" altLang="ko-KR" sz="1400" dirty="0" smtClean="0">
                <a:solidFill>
                  <a:schemeClr val="tx1"/>
                </a:solidFill>
              </a:rPr>
              <a:t>Larry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Arnhart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848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40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로크의 사회계약설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1551" y="1061825"/>
            <a:ext cx="8229600" cy="5400000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왕권신수설과의 이별 선언</a:t>
            </a:r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로크의 자연상태</a:t>
            </a:r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로크의 전쟁상태 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99451" y="4393149"/>
            <a:ext cx="6354060" cy="100178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err="1">
                <a:solidFill>
                  <a:schemeClr val="tx1"/>
                </a:solidFill>
                <a:sym typeface="Wingdings" pitchFamily="2" charset="2"/>
              </a:rPr>
              <a:t>홉스와의</a:t>
            </a:r>
            <a:r>
              <a:rPr lang="ko-KR" altLang="en-US" dirty="0">
                <a:solidFill>
                  <a:schemeClr val="tx1"/>
                </a:solidFill>
                <a:sym typeface="Wingdings" pitchFamily="2" charset="2"/>
              </a:rPr>
              <a:t> 차이 </a:t>
            </a:r>
            <a:r>
              <a:rPr lang="en-US" altLang="ko-KR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ko-KR" altLang="en-US" dirty="0">
                <a:solidFill>
                  <a:schemeClr val="tx1"/>
                </a:solidFill>
                <a:sym typeface="Wingdings" pitchFamily="2" charset="2"/>
              </a:rPr>
              <a:t>모든 사람이 타인에 대한 무차별적인 공격권을 보유하고 있는 것이 아니라 자연법을 침해한 자에 대해서만 권리 다시 말해 </a:t>
            </a:r>
            <a:r>
              <a:rPr lang="ko-KR" altLang="en-US" dirty="0" err="1">
                <a:solidFill>
                  <a:schemeClr val="tx1"/>
                </a:solidFill>
                <a:sym typeface="Wingdings" pitchFamily="2" charset="2"/>
              </a:rPr>
              <a:t>처벌권을</a:t>
            </a:r>
            <a:r>
              <a:rPr lang="ko-KR" altLang="en-US" dirty="0">
                <a:solidFill>
                  <a:schemeClr val="tx1"/>
                </a:solidFill>
                <a:sym typeface="Wingdings" pitchFamily="2" charset="2"/>
              </a:rPr>
              <a:t> 보유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AutoShape 2" descr="data:image/jpeg;base64,/9j/4AAQSkZJRgABAQAAAQABAAD/2wCEAAkGBhQSERUUEhQWFRQVGBcXFxUUGBcYGBcXFxgYFhgXHBcXHCYeGBkjGRYXHy8gIycpLCwsFx4xNTAqNSYrLCkBCQoKBQUFDQUFDSkYEhgpKSkpKSkpKSkpKSkpKSkpKSkpKSkpKSkpKSkpKSkpKSkpKSkpKSkpKSkpKSkpKSkpKf/AABEIAQMAwgMBIgACEQEDEQH/xAAcAAABBQEBAQAAAAAAAAAAAAACAAEDBAUGBwj/xABDEAABAwIEAwQHBQUHBAMAAAABAAIRAyEEEjFBBVFhBnGB8BMiMpGhsdEHk8Hh8UJDUlTSFBUWI2JygiQ0orJEU4P/xAAUAQEAAAAAAAAAAAAAAAAAAAAA/8QAFBEBAAAAAAAAAAAAAAAAAAAAAP/aAAwDAQACEQMRAD8A8kze9LMmlMEBByQchSJQPKQQ5k4KAsyWZNKIBA2ZMHJyE5hA2ZNnRCidlFlQSSlmQlNdAWZKUCdA8p8yCUxKCT0ifMok4QESkmc067IUEmZOHKMlOEF+mbC+ySrtNk6CBOhckgdOglKUDuSCUp0DgKdtLY288lHSCn9EdkCZSHf71abw9rhMgTyvytzHimZw94bnABExY78iNip24v1C0NbJvMXG9jyKCkaJab+fyVWoy6uRmibRaeiuUsAC6Q2GgavMbdyCjhuHk6wJ3M/AeBQVaAnWfBaNRgEZ3k6ezpHQnVFhqQmWtcesTuOSCjSwObTXaSBKCtw4tsbefiu04VSpvkOEG13NA1to7qQrPFeyRLSQLa5m7b3b+z36IPOKlAj5qIre4jwp1M3u3YjlzCz6+EtmaZHxB6oKCSI2N0KB5SJTJ4QKE4CFOCgnBSRN01SQQgJk6ZAkgExCcIFCKmyUwUzWoL2HoNMBoGoEldZwujTw5HpfaJs4EOYB1ImL8wPryNHEZNDB5jXw5Lb7P4YveHHMGaQ2+boZsAg7vFcNbWpl2XK6Mp5OExDosdC5pmdY5LzhnCahqFoaSAS0EDW5G3gvR6eFeRDT6NkCGyScoBESbNsSO5auB4E0MAHkfVB5hieF1MNEsBcZIBHyA1/LVZNVlWofWLjygGB7rL3Cl2fphwJbmO5mZ2gq1/hag7922TyCDwM4Q8wO+fnCmwmDeSA0iT/qg/K69qxnYcEf5cHo7Tr4rJr9jWRDqTA+4tLSTqYEw5B5y2i6mfXY9wF7HTrcH4hdFw3j5a1oacxA9lwuRJiTNytCrhq2HAyN9JTkSwzEjUXuw7KrWw9Oq7M2aVXk6b9xEFBcbw+jjHFw9V0TkJBB/wBp8dye9cNxnhL6D3WEXBtaJ5HbpsV1jKZYQH+oQ4APAAv1E6m/T3rU4nh24il68McBDnCLH9l175TEd3cg8jxDAdo86KoQug45wc0nlo2256afRYNRkFBGnCRCYIHKcBDCdpQWA5JCEkAuPchI2SKQQLKkAkUkBsCmaY8fPzQNTgybINbgvDvSOkiQNua9O4RwwMAytjx6x571znZHhvqjr3e5d/w7BafXZAdHCWB3j3+7xWnSpwBseXnRO8BpDdTr3ImvzOQTUaExBkjwH6rQoUbfVVKFHSen6LRo0uaCZlPpyVPiuBD2Eb396vBt/goMWfVPn4ckHIPxEMcHNzEa3u4Rz32XN4zhYeQIHNrhYx1jcH8Ft8Uxnoa7HGzXeq7W4NhbvIQYvCZagcwjL7Yjn0QUqXDhUY9tRvrMEGwuNniNxHwWWKxpvyOvAy+sLOHjeDYzsugx2HLXNrM1OvKbD4j/ANVhdqWmoGVGWe3YftNHzc28gIIMfwwVhkfrE06gaJ7j1tfu7lw3FOzdRpcC3NlEktucpmDbUWOi6rAcVIbB0kGNS02hwvdthbopzxBjXSXyy0gfsmYJA/hJ1Hd4B5Y9sGCgK6Xtdh6ZqF9IZQYJG19Y6Lm4QNlTAJ5TwglDEkISQCmR5U2RAyTRdOGpggJ7YUuCZLgon+9WcO/KLanfkOSD0rspVYxl3NbPMju/Bd3gcUIzCIAm3Lv8F4A7EVBcOdfla60Gdr8QGCn6RwG9zedig9s4TjfSF1QzBJjwsFf4djGP37vO6xOwmObUpNB0LYI28/VYHaDijsHUcwtdcksMeqQdp2hB6dQeGxcW6hT0cU1/suBjWD3r594h2wxDr0yQ285rlUMD2xxVJ0h5N9NPig+mGkqGq4x7/qvLuzX2uZnNbX00zGOXNeoMxTX08zCC0iQRdB5/23fFN0iS1wPdcXVbgeNFWlGaS2Dl5a7/AE69FN26rtNKpmO1+q4Xg+PdSIqN0iDee+Y2QencOxovTflDXXB0Hd8bLA4zS9E8teJYb2kHWzhG/VWeH4plcFws4RLDtO4i0Hmn4jTmmA9wP8LuuuWN90HFcawxonNTOZrrk7iZ2GoM7fNZr+IXIJ7o3Ox6a/Fbda3qOEMv/wASRcg/w6eZXNcXwzmO6SYvzvY8kAYioagynXY9OU+/yVg1G3Wk5035dfPkqhiTdBCAnCElOCgkCSIFJA+RMncwcyonIDIQJ4RvEWQRkq5h32FpPeqSmpPhB0eG7OPqszF+XpqengsniGAdRMEgg3BGh+iHDYmpnDWvLZtMnlYW93itnH8LqurU8PUE1Cfa1kGLxtog737LA70TTeCTr+C6vtJhmV25ajA4CdRN+9NwPhTcPQaAIIAA8FIKoeYFkHk3HezeV5bNptGg+phNwrsEMQYa54O5tAW92xwzqdJ9WofadlYBtrHh6q8+w3Ea9OplZXdT6hzg2QJuB7kG7xzsVWwTpEVaZ/abqI1kdOa7f7N+NlrfQOdLHQ5k6tJ1aOhWY3tLXpsFLGszFzQW1qY1EAw5o36hZPZ7M2tDBnvIABkX7kG39ozX02vvIcQdb934LjOzXFgx5FSSwghzdoOhvoZ37l6J9oIzYMGCNJBGh8QvH6dQtcY6+5B6HWw3oHtdSqHKdDv3EeQVexHG2PbJAymx/wBLwJGvvB6FZnAOICth8rrmkADp7JsHdIPwVypgwWuMD1mlrrWzC7Xfn1KCvg+JU3HI8ibwep2PQ/Ce9Z/HcMz2LaGOkXg9fPJYDsT6OoDECSCPG1/Oiv8AEcU1zGnV2zzYlt7HeRp4IOee4iQRp+Cp1irWMjOY0KqOcgYsHNCGosyYIJgxOiFHomQMRqVESjJUcICYEkLbFKUAqWk1QwtLhrQRB01QbXCabWnPUpNcWxBki/MgG63+xDjiseajhoABGgHkarj8S/8AZaSb6SvUPs04J6Giah9p/nfog63iVWXQNBbvKg4a7K+SocRUIdewCsYWs3NBtqQTugzu13CXupkMAdTJzAOEwd9VxvBODUfSg16BLgbFrrEjSWleu0gCIkH5X2hUK/AaTjMQZkR58wgq0MPReIDXAutJkmPwVnC8AYx5LWBp2I5eYUtDAFkEXjS/xU5xMW/9vMoMjtzSD8O5sat7/gvBTRyuv1BXs3abiZykTGwvbwXkVPDS4k2ubdZQbvYx4Z6dmmZhibzBBjTkVv4nEtlpJ9toEDmJg9T9QuZ4Y8Ne5wiBMnYAiNvMqli8WW5BMkDnMEnN79Pigi7QYeKjhETcfis2nXlscrfj9Vc4visxaSSSAQfAwPGIWUwT570BYh+h6Kop6rvVVYoCSBQomlBaa+35pkACSAyBGqic1GYQIBAKMt0TTb8EmlAJb8yFJSfCTfzQQg1ODPBrszXE3le/dn8VS/szi9zQOZOhXzhTfBBGoWw3tFUc0MBdrYDmfnqg9b4h2kw7XwagMbC6uDHUq1M5HAmJ7vBebcF7FuxIf6V7g9sHLrrot/s92LrUKkVKwNPkJzEawOXeg63C451IszXY8AtcTuLxzNlrf2wOEj4/mqfEOHtrUcjYGUervBGiwMBjy0lj7PGo+B70HTOxhE393m2izuIcTcRE7fHkqNbFm8k6eF1i8Sxpykz3Sbzb80FPjfES4GwjKbfhfRcc4wGwZLrjQR17vot7iN6ZnaSe4gbrmsJW9cAm4BA7vIQTuxrRI26bnYd0yVnVquYzqT5iyfGUsriNbo6OGLBmd7WwO3mUEWL+QvPVVi2ArFcXk66/koXddfkggrWgKKFI90qOUDymalCTQglBSThJAcISUTTdAQgSIj39UITtCAgFJkmbIAbqVruaCANvCvcMrU6dRrnXymYVVp9eFZo4QOO2u5gIPSeFdscOx7qgDiXgCAIjpJPRdFR4zSqQWuFxOUkA3/HT3LzjA9n6Zyyc06tzeqD0i66rC9i8M6iHND/S8mOOk+KDq6OMExP5e5ZvHsGDFQWcLHaR1hBgPs7blzGrWD9Qc9hytF1Lj6TmNyPvbXnG6DKxeIls9NtisfDMLjmIt53Wli6RyHf8PrYqi2sGNibxpr+qChxuoAyBYx8t4XEYh/rW2XQcRxOYxy8n4LBri7j8UGjg3Q0VH9wUGIxbnu+Q0A6lV6+INm/w2AUmFZE2k3M9ACd0FaoYdB/XyVXq1FaqU9SddfkqTtSgaUJTgFMUBJSgBRAIJQknASQTVGRzULgrDTYqBwQC1qNuycNQvKAy7p81MwaDuVd9tDv8lLSdcA+dkDVxBlWMFUJkbG8dUNRsiI7ld7NhvpQHAePL6INfg3DcQ27GyDfQ94uuu4DxfEUzlqMNtdALmxlS4XiQpgetGnd3d1l0nB+JMfqQI0PPWR1QXcPjXQCdxoepWVxipmjfUzNwrnE+I0wyGuHIAfJcRxTijpsbC3XVBc4g6xgmDf8ALzyXKY/HgCBpp10/JW+McRIbBE6gC4n9FjUcE913Ai+hQQU8O6rJAtzKo8ToZABrJvHPzC6WpTLGxETy8N1zfGrOGsG9/egqZD6p/VXKb4LXTa4PdAB+BVeDAHIfmiqm0A+e5BK5zXQNHAQeoG46qrVp8/iIUZee9Man6IArG0BQOCOo1RIHKdoTBIILDW20SQAJILVM/hChLeSmb01UbwgYGycN9/wTAojIQNUPn8k1NC99026C3TqC8+d0DKv8OxVeo/ZNSJmyDapdoHZS10wRHepsF2kNM+qTHLRYMp8ztkHW1O2M7klZ54u97vVvy+iyaVdzTp00WrgeJFrhLQNNo6T3oNbh+HObM+cw2Ow6Aq85xJ6Dzpoiw+IDrgDTW3KOU7p20zoBIPjHmUFTHVpHO9za582WJiKAeZOm02JPKOS66r2TxDgB6Nzc0RJAib5nnbu1Oyx+L8K9DUe2mC4UwM73fxQJM85NroOWx8jKRqELas+/380XEwNfCPPu8FTp2ugummBBNxuPx6aqF7NY0HkKSo+R56R8Aone/wDK6CKsJuoCFPiBEeeSglAzQnCQKYBBMEkgSkgutpm/vNjyUNQ+7p50VmnhwRcHz+ihqt7kELEYbO496ha1PVAAhADinJsgDk4HxQNKnw9JCGq3w8X+qCzwnhQrVAzMGl2hO52HRamK7DV2H1BnI2iPdNnKzg+DEOpkaZtomAZnv2Xq3BaLarGipIdFnttHfz0GqDx/C03Un5MQwgkftt2J5FbzuGMqA+qOhGgH0Xd9u+Dh2DebF9OCx2hMkW+PwXCcJqOLIIIi3mEFjBcIc8inSALjbpNtua9J4D2QZh2hzgH1THrHRpPIfjv0WZ2GogNe83fmDe5v5rs8RWgWuTYDmUHMdocU8H0OH9aq7c7E2nvHwXIdoOCBlIUsxOSalUg+0+DbNuGg+MrvKxFEPc0zUeYDt5OvcBosDitBjMO/0nrZxD4OuawAjc6eKDw7iD5M9LdyoZz51Wrxx4NWoQLBxaNvZgLKyzIQSNqj9SnNY/gqsIgglbSLpgE2lRvpQrGGfH5/mrDqNr7C/QdeXdqSgzkgFdp4UON5bGp10vOnw5lQ18IW9QdP0QRgJIgUkGhTNr7fTl4qrVqhV31VHKCR9TkozdIlMUBMbKkJuhYiQEzorGFfEc1XabqehY9CSEHsXZ/BNxWFpiIc0AW5tGvfuut4DQyBwNzvPxvsuE+yzjQBdSdrcg8/P0Xb9pKuWjLZBJAN4MGfigocdq/2wPoN9k2BbJ9YGx7pjvhWOz32espNDsQfSVDBIn1R06960uyvDcjPSPEOdp0HPxW/cm8/ggrjDNaIa1rGjlbv0VdjA4h2zbDv5q1inTDR493n5LN4ricoDWe04Q2NkFHF1PSVMrdGyT525LF49WJByxmExyBI9ojkBeNzC18VWZh6RaXesPWe493PkFxtLjQ/s1asR6suygj9kCB7ySUHm3GKADQRZri6L3IaYnxKxCfWstTi3F3V3l7gAAIa0aNHILLBugF2qZO/VMgt4EnNYSQNeW0+fyN6qwGTOYgzqYEjYHU2N+Q2Wdh3QfD4/ir2ABLnjW06i97ku2EalAbXZm33metwYtrr8gnI9T1hDZ11NtQJ8T3oqI9WQYgEkztFgPw701Qwxos6A3rlkzEzcnfwQE7DAmRSYAbgE3AOySd9JsmWumb+yL72m3ckgwSEk6ZAkwTuTsGiAnGwCcG6ZzE+6AxtZWMPGYg6KJuhtoUqXtWN+aD0Lszwd7MtalLnt9un/Ew6lpGpHLVdp2jxhdQpuAJbrGl4tPuPv1WB9n/GRDGuAIJ2Psxv0XdcW4W14NwHP9mTlDuY/wB2/ig0uznGGYii0sIB3byPL8ls5TC8dzVsFVLqI0sQZgiTYj8QvQ+ynaMYulmEtLbFp1H1HIoNSq7UkSPNljVqwZme4jOdJ/ZA2WnxJxyENME9VwnFaDqrmj0h9FnY17mbtMiTOokRKChi31Ma45CfRNdDiTGfc8rC3euV7ccea3NhqQAFsxGgGoHXnK6bjeOGAoPFOD65ytuIzaX3XkWLxjnuLnGXHXb9EEdR+gGgQM1CEhHSCBn6n8ELdUqpuUIFwguYQe0dgPA3NvgrGDxEPeSJGUSAOo8B3nRVGzFhaRfafrqlQqwHnnsN7/EILNPF2yNF3WPOenylT4ioGvjMPVi7bgEaDqR81mUSZtc7K0aoiDo0Xtq7fvPM+CDQGBqG863uXTfnG6Szv7YOnxSQUiE0JygCAiibqgKMBAb9bIYTKRwsEE1IWcOYUY1BF/yR4R9xttKWIowSNYKDsexWIOcQRcixmLjp7l7ecFnw7Wu9rLIJ2cNPevnjsxigyoJ8du76L6FweODmMbocgPfIM/JBzfGqkQ5zbxewixjXwjwQdiMY2mcQ+4b6gA3JM2HPT4rY43w5rmkEXILh1IF+8Ft+8e/k+yFQuquoA+qZ5ai1jtrt0QbvG8XXeWlrZpNcHVIPtNmMrbX2nvCucRpU2tlvsEAAdHQQLn+KO5SUaT6eHdTebUzDCdSzaTuYJHguH7b9rhTGVvtMbHP1iIn/AIgk98IOL7c8cFSu5oM02EgX1doT8FyY66oqj8xk6ISIQMQp6LbEqBgU7nwPPJBWcUgLhIhKnqglquMAbIM1oQ1XSglBZpxr5lC9+3v71HnsmaUE4akkAkghITJyRzTT1QPCMIZ6hGzvQDClafV5woyjoHadUB0irVZktBHw6dVUIhXKLQW2jbcII8FUyuHnzsvcuzmOz4eiQL03ZT/tP5x714ORdeqfZxxMOY6nnFwRzuBZB6J2ir5MMasXa2PAxH0XL9iuFm9Q2JdN9g0/C663GUjXwT2ftEOA7xLhouVwvGRRwIcTBgzsTc2sgj+0Dtl6IBlMjN8tpP4dy8X4pjzVeSSTe87ncq9x3izq1Rz3G7tL6NWLPcgTWz3JnmSpCAG9ShpjuQHSpSfgFFWPrK6xuVpfInQc7rOlAkkwaiQAUinIScEChIpymCCUJJAJIPrn+5qA0o0h/wDmz6Jv7iw/8vR+7Z9EySB/7kw9/wDIo/ds+iH+4sPP/b0dP/qZ9EySAjwHDfy9H7pn0THgWH/l6O37pn0SSQJ3AcMdcPRPfSZ9EQ4Fh/5ej92z6JJIB/w/hv5eh91T+imocJosMso02nm1jR8gkkgsspgCAAB0EKs/hlIiDSpkcixse6E6SCqezeFn/tqH3VP+lJ3ZnCfytD7qn/SnSQB/hzCmJw1C1h/lU7f+Kc9msL/LUNv3VP8ApSSQJ/ZnCHXC4c99Kn/Sm/wpg/5TD/c0/wClJJAJ7I4I64TDfc0/6UA7HYL+Tw/3NP8ApSSQO7sjgpH/AEmH3/c0/wClMOyOCP8A8TD/AHNP+lJJAL+x+Clv/R4e8/uaf9KVLsZgTrg8N9zT6/6UkkETuy+EBgYXDwLD/Jp6D/ikkkg//9k="/>
          <p:cNvSpPr>
            <a:spLocks noChangeAspect="1" noChangeArrowheads="1"/>
          </p:cNvSpPr>
          <p:nvPr/>
        </p:nvSpPr>
        <p:spPr bwMode="auto">
          <a:xfrm>
            <a:off x="1600200" y="-15398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5027" y="185493"/>
            <a:ext cx="1847850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305" y="211641"/>
            <a:ext cx="2243530" cy="227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모서리가 둥근 직사각형 17"/>
          <p:cNvSpPr/>
          <p:nvPr/>
        </p:nvSpPr>
        <p:spPr>
          <a:xfrm>
            <a:off x="427275" y="3296465"/>
            <a:ext cx="5668725" cy="96246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신이 내린 정당함에 따라 공평하게 자유와 생명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재산에 대한 권리를 보유 </a:t>
            </a:r>
            <a:r>
              <a:rPr lang="en-US" altLang="ko-KR" dirty="0">
                <a:solidFill>
                  <a:schemeClr val="tx1"/>
                </a:solidFill>
              </a:rPr>
              <a:t>But</a:t>
            </a:r>
            <a:r>
              <a:rPr lang="ko-KR" altLang="en-US" dirty="0">
                <a:solidFill>
                  <a:schemeClr val="tx1"/>
                </a:solidFill>
              </a:rPr>
              <a:t> 자연상태는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자유의 상태일 뿐이니 방종의 상태는 아님 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80418" y="1722057"/>
            <a:ext cx="7012752" cy="81748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모든 권력의 원천으로 여겨졌던 아담의 사적인 지배권과 아버지의 권한으로부터는 어떤 권위도 나올 수 없다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로크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통치론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장</a:t>
            </a:r>
            <a:r>
              <a:rPr lang="en-US" altLang="ko-KR" dirty="0">
                <a:solidFill>
                  <a:schemeClr val="tx1"/>
                </a:solidFill>
              </a:rPr>
              <a:t>). 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85151" y="6036499"/>
            <a:ext cx="8316000" cy="684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판결의 권위를 가진 공통의 우월한 자가 지상에 없는 상태에서 다른 사람을 해치기 위해 힘을 사용하거나 그럴 뜻을 드러낸다면 그는 전쟁상태이다</a:t>
            </a:r>
            <a:r>
              <a:rPr lang="en-US" altLang="ko-KR" dirty="0"/>
              <a:t>. (3</a:t>
            </a:r>
            <a:r>
              <a:rPr lang="ko-KR" altLang="en-US" dirty="0"/>
              <a:t>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630" y="4085956"/>
            <a:ext cx="2914459" cy="18411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444" y="2645283"/>
            <a:ext cx="3214356" cy="1896093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6162186" y="3008090"/>
            <a:ext cx="2414023" cy="86771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자신의 생명권을 보존할 권리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자연권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6502" y="3875802"/>
            <a:ext cx="1781175" cy="2562225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10190007" y="5483711"/>
            <a:ext cx="1882205" cy="79929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</a:rPr>
              <a:t>타노스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or</a:t>
            </a:r>
            <a:r>
              <a:rPr lang="ko-KR" altLang="en-US" sz="1600" dirty="0" smtClean="0">
                <a:solidFill>
                  <a:schemeClr val="tx1"/>
                </a:solidFill>
              </a:rPr>
              <a:t> 마동석을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상대로 </a:t>
            </a:r>
            <a:r>
              <a:rPr lang="ko-KR" altLang="en-US" sz="1600" dirty="0" smtClean="0">
                <a:solidFill>
                  <a:schemeClr val="tx1"/>
                </a:solidFill>
              </a:rPr>
              <a:t>자연상태 파괴 可</a:t>
            </a:r>
            <a:r>
              <a:rPr lang="en-US" altLang="ko-KR" sz="1600" dirty="0" smtClean="0">
                <a:solidFill>
                  <a:schemeClr val="tx1"/>
                </a:solidFill>
              </a:rPr>
              <a:t>?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239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01449" y="194611"/>
            <a:ext cx="8229600" cy="8640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국가의 생성 요인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29632" y="889754"/>
            <a:ext cx="8802200" cy="5400000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정치사회 혹은 시민사회의 기원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 smtClean="0"/>
              <a:t> </a:t>
            </a:r>
            <a:endParaRPr lang="en-US" altLang="ko-KR" sz="2400" dirty="0"/>
          </a:p>
          <a:p>
            <a:r>
              <a:rPr lang="ko-KR" altLang="en-US" sz="2400" dirty="0" smtClean="0"/>
              <a:t>강력한 왕이 필요한가</a:t>
            </a:r>
            <a:r>
              <a:rPr lang="en-US" altLang="ko-KR" sz="2400" dirty="0" smtClean="0"/>
              <a:t>? </a:t>
            </a:r>
            <a:r>
              <a:rPr lang="ko-KR" altLang="en-US" sz="2400" dirty="0" smtClean="0"/>
              <a:t> </a:t>
            </a:r>
            <a:endParaRPr lang="ko-KR" altLang="en-US" sz="2400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462531" y="1388712"/>
            <a:ext cx="8479995" cy="132381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각각의 구성원이 자연법이 주는 권력을 포기하고 공동체가 제정한 법에 따라 </a:t>
            </a:r>
            <a:r>
              <a:rPr lang="ko-KR" altLang="en-US" dirty="0" smtClean="0">
                <a:solidFill>
                  <a:schemeClr val="tx1"/>
                </a:solidFill>
              </a:rPr>
              <a:t>모든 </a:t>
            </a:r>
            <a:r>
              <a:rPr lang="ko-KR" altLang="en-US" dirty="0">
                <a:solidFill>
                  <a:schemeClr val="tx1"/>
                </a:solidFill>
              </a:rPr>
              <a:t>경우에 보호를 요구할 수 있는 공동체에 권력을 </a:t>
            </a:r>
            <a:r>
              <a:rPr lang="ko-KR" altLang="en-US" dirty="0" smtClean="0">
                <a:solidFill>
                  <a:schemeClr val="tx1"/>
                </a:solidFill>
              </a:rPr>
              <a:t>양도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  </a:t>
            </a:r>
            <a:r>
              <a:rPr lang="en-US" altLang="ko-KR" dirty="0" smtClean="0">
                <a:solidFill>
                  <a:schemeClr val="tx1"/>
                </a:solidFill>
              </a:rPr>
              <a:t>       )</a:t>
            </a:r>
            <a:r>
              <a:rPr lang="ko-KR" altLang="en-US" dirty="0" smtClean="0">
                <a:solidFill>
                  <a:schemeClr val="tx1"/>
                </a:solidFill>
              </a:rPr>
              <a:t>할 </a:t>
            </a:r>
            <a:r>
              <a:rPr lang="ko-KR" altLang="en-US" dirty="0">
                <a:solidFill>
                  <a:schemeClr val="tx1"/>
                </a:solidFill>
              </a:rPr>
              <a:t>때에 정치사회의 등장 </a:t>
            </a:r>
            <a:r>
              <a:rPr lang="en-US" altLang="ko-KR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ko-KR" altLang="en-US" dirty="0">
                <a:solidFill>
                  <a:schemeClr val="tx1"/>
                </a:solidFill>
                <a:sym typeface="Wingdings" pitchFamily="2" charset="2"/>
              </a:rPr>
              <a:t>권위 있는 재판관을 지상에 세움으로써 인간은 자연상태에서 벗어나 국가상태에 들어가게 </a:t>
            </a:r>
            <a:r>
              <a:rPr lang="ko-KR" altLang="en-US" dirty="0" smtClean="0">
                <a:solidFill>
                  <a:schemeClr val="tx1"/>
                </a:solidFill>
                <a:sym typeface="Wingdings" pitchFamily="2" charset="2"/>
              </a:rPr>
              <a:t>된다</a:t>
            </a:r>
            <a:r>
              <a:rPr lang="en-US" altLang="ko-KR" dirty="0" smtClean="0">
                <a:solidFill>
                  <a:schemeClr val="tx1"/>
                </a:solidFill>
                <a:sym typeface="Wingdings" pitchFamily="2" charset="2"/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로크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통치론</a:t>
            </a:r>
            <a:r>
              <a:rPr lang="en-US" altLang="ko-KR" dirty="0">
                <a:solidFill>
                  <a:schemeClr val="tx1"/>
                </a:solidFill>
              </a:rPr>
              <a:t>, 7</a:t>
            </a:r>
            <a:r>
              <a:rPr lang="ko-KR" altLang="en-US" dirty="0">
                <a:solidFill>
                  <a:schemeClr val="tx1"/>
                </a:solidFill>
              </a:rPr>
              <a:t>장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019441" y="2808624"/>
            <a:ext cx="1366173" cy="468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홉스는</a:t>
            </a:r>
            <a:r>
              <a:rPr lang="en-US" altLang="ko-KR" dirty="0">
                <a:solidFill>
                  <a:schemeClr val="tx1"/>
                </a:solidFill>
              </a:rPr>
              <a:t>?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639147" y="5050925"/>
            <a:ext cx="7740000" cy="828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인민은 입법부가 맡겨진 신탁과 반대로 행동하는 것을 발견하는 경우 이를 폐지 혹은 변경할 최고의 권력을 여전히 가지고 있다</a:t>
            </a:r>
            <a:r>
              <a:rPr lang="en-US" altLang="ko-KR" dirty="0"/>
              <a:t>.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신탁 철회 可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573968" y="3361712"/>
            <a:ext cx="7776000" cy="156762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입법부는 국가 최고 권력일 뿐만 아니라 공동체로부터 권력을 위임 받은 사람들의 수중에 있는 변경할 수 없고 성스러운 권력이다</a:t>
            </a:r>
            <a:r>
              <a:rPr lang="en-US" altLang="ko-KR" dirty="0">
                <a:solidFill>
                  <a:schemeClr val="tx1"/>
                </a:solidFill>
              </a:rPr>
              <a:t>… </a:t>
            </a:r>
            <a:r>
              <a:rPr lang="ko-KR" altLang="en-US" dirty="0">
                <a:solidFill>
                  <a:schemeClr val="tx1"/>
                </a:solidFill>
              </a:rPr>
              <a:t>입법부는 법률제정권을 다른 사람들에게 이전할 수 없다</a:t>
            </a:r>
            <a:r>
              <a:rPr lang="en-US" altLang="ko-KR" dirty="0">
                <a:solidFill>
                  <a:schemeClr val="tx1"/>
                </a:solidFill>
              </a:rPr>
              <a:t>… </a:t>
            </a:r>
            <a:r>
              <a:rPr lang="ko-KR" altLang="en-US" dirty="0">
                <a:solidFill>
                  <a:schemeClr val="tx1"/>
                </a:solidFill>
              </a:rPr>
              <a:t>오직 인민들만이 국가형태를 지정할 수 있으며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그 지정은 입법부를 구성함으로써 나아가 그 권력을 행사할 자를 임명함으로써 수행된다</a:t>
            </a:r>
            <a:r>
              <a:rPr lang="en-US" altLang="ko-KR" dirty="0">
                <a:solidFill>
                  <a:schemeClr val="tx1"/>
                </a:solidFill>
              </a:rPr>
              <a:t>. (</a:t>
            </a:r>
            <a:r>
              <a:rPr lang="ko-KR" altLang="en-US" dirty="0">
                <a:solidFill>
                  <a:schemeClr val="tx1"/>
                </a:solidFill>
              </a:rPr>
              <a:t>로크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통치론</a:t>
            </a:r>
            <a:r>
              <a:rPr lang="en-US" altLang="ko-KR" dirty="0">
                <a:solidFill>
                  <a:schemeClr val="tx1"/>
                </a:solidFill>
              </a:rPr>
              <a:t>, 11</a:t>
            </a:r>
            <a:r>
              <a:rPr lang="ko-KR" altLang="en-US" dirty="0">
                <a:solidFill>
                  <a:schemeClr val="tx1"/>
                </a:solidFill>
              </a:rPr>
              <a:t>장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오른쪽으로 구부러진 화살표 3"/>
          <p:cNvSpPr/>
          <p:nvPr/>
        </p:nvSpPr>
        <p:spPr>
          <a:xfrm>
            <a:off x="1300531" y="4344862"/>
            <a:ext cx="324000" cy="936000"/>
          </a:xfrm>
          <a:prstGeom prst="curved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798" y="2728041"/>
            <a:ext cx="1736705" cy="990004"/>
          </a:xfrm>
          <a:prstGeom prst="rect">
            <a:avLst/>
          </a:prstGeom>
        </p:spPr>
      </p:pic>
      <p:sp>
        <p:nvSpPr>
          <p:cNvPr id="9" name="AutoShape 6" descr="미국에 대한 이미지 검색결과"/>
          <p:cNvSpPr>
            <a:spLocks noChangeAspect="1" noChangeArrowheads="1"/>
          </p:cNvSpPr>
          <p:nvPr/>
        </p:nvSpPr>
        <p:spPr bwMode="auto">
          <a:xfrm>
            <a:off x="-317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7451" y="4309978"/>
            <a:ext cx="1823401" cy="1208994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 bwMode="auto">
          <a:xfrm>
            <a:off x="9549963" y="3316067"/>
            <a:ext cx="504000" cy="324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3600" dirty="0" smtClean="0">
                <a:latin typeface="Times New Roman" charset="0"/>
              </a:rPr>
              <a:t>?</a:t>
            </a:r>
            <a:endParaRPr lang="ko-KR" altLang="en-US" sz="3600" dirty="0">
              <a:latin typeface="Times New Roman" charset="0"/>
            </a:endParaRPr>
          </a:p>
        </p:txBody>
      </p:sp>
      <p:sp>
        <p:nvSpPr>
          <p:cNvPr id="20" name="오른쪽 화살표 19"/>
          <p:cNvSpPr/>
          <p:nvPr/>
        </p:nvSpPr>
        <p:spPr bwMode="auto">
          <a:xfrm>
            <a:off x="9559232" y="4388960"/>
            <a:ext cx="504000" cy="324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3600" dirty="0" smtClean="0">
                <a:latin typeface="Times New Roman" charset="0"/>
              </a:rPr>
              <a:t>?</a:t>
            </a:r>
            <a:endParaRPr lang="ko-KR" altLang="en-US" sz="3600" dirty="0">
              <a:latin typeface="Times New Roman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1832" y="475508"/>
            <a:ext cx="1981336" cy="2085975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1639147" y="6021780"/>
            <a:ext cx="7075223" cy="5536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폭군토벌론 </a:t>
            </a:r>
            <a:r>
              <a:rPr lang="en-US" altLang="ko-KR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ko-KR" altLang="en-US" dirty="0">
                <a:solidFill>
                  <a:schemeClr val="tx1"/>
                </a:solidFill>
                <a:sym typeface="Wingdings" pitchFamily="2" charset="2"/>
              </a:rPr>
              <a:t>시민혁명의 정당화 근거 제시</a:t>
            </a:r>
            <a:r>
              <a:rPr lang="en-US" altLang="ko-KR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ko-KR" altLang="en-US" dirty="0">
                <a:solidFill>
                  <a:schemeClr val="tx1"/>
                </a:solidFill>
                <a:sym typeface="Wingdings" pitchFamily="2" charset="2"/>
              </a:rPr>
              <a:t>저항권의 정당화 제시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999441" y="859917"/>
            <a:ext cx="4032000" cy="468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홉스는</a:t>
            </a:r>
            <a:r>
              <a:rPr lang="ko-KR" altLang="en-US" dirty="0">
                <a:solidFill>
                  <a:schemeClr val="tx1"/>
                </a:solidFill>
              </a:rPr>
              <a:t> 어떤 정체체제를 옹호하였나</a:t>
            </a:r>
            <a:r>
              <a:rPr lang="en-US" altLang="ko-KR" dirty="0">
                <a:solidFill>
                  <a:schemeClr val="tx1"/>
                </a:solidFill>
              </a:rPr>
              <a:t>?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9050451" y="6116727"/>
            <a:ext cx="2904040" cy="59005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의회주권</a:t>
            </a:r>
            <a:r>
              <a:rPr lang="en-US" altLang="ko-KR" dirty="0">
                <a:solidFill>
                  <a:schemeClr val="tx1"/>
                </a:solidFill>
              </a:rPr>
              <a:t>? or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인민주권</a:t>
            </a:r>
            <a:r>
              <a:rPr lang="en-US" altLang="ko-KR" dirty="0">
                <a:solidFill>
                  <a:schemeClr val="tx1"/>
                </a:solidFill>
              </a:rPr>
              <a:t>? 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82" y="5367834"/>
            <a:ext cx="1305316" cy="1401800"/>
          </a:xfrm>
          <a:prstGeom prst="rect">
            <a:avLst/>
          </a:prstGeom>
        </p:spPr>
      </p:pic>
      <p:sp>
        <p:nvSpPr>
          <p:cNvPr id="27" name="오른쪽으로 구부러진 화살표 26"/>
          <p:cNvSpPr/>
          <p:nvPr/>
        </p:nvSpPr>
        <p:spPr>
          <a:xfrm>
            <a:off x="1360589" y="5451979"/>
            <a:ext cx="324000" cy="936000"/>
          </a:xfrm>
          <a:prstGeom prst="curved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0240244" y="3731250"/>
            <a:ext cx="1677816" cy="468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schemeClr val="tx1"/>
                </a:solidFill>
              </a:rPr>
              <a:t>(                   </a:t>
            </a:r>
            <a:r>
              <a:rPr lang="en-US" altLang="ko-KR" sz="1600" dirty="0" smtClean="0">
                <a:solidFill>
                  <a:schemeClr val="tx1"/>
                </a:solidFill>
              </a:rPr>
              <a:t>)</a:t>
            </a:r>
            <a:r>
              <a:rPr lang="ko-KR" altLang="en-US" sz="1600" dirty="0" smtClean="0">
                <a:solidFill>
                  <a:schemeClr val="tx1"/>
                </a:solidFill>
              </a:rPr>
              <a:t>제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240244" y="5475310"/>
            <a:ext cx="1677816" cy="468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(                   )</a:t>
            </a:r>
            <a:r>
              <a:rPr lang="ko-KR" altLang="en-US" sz="1600" dirty="0" smtClean="0">
                <a:solidFill>
                  <a:schemeClr val="tx1"/>
                </a:solidFill>
              </a:rPr>
              <a:t>제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255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47528" y="280974"/>
            <a:ext cx="8085584" cy="864000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 smtClean="0"/>
              <a:t>루소의 사회계약설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91544" y="1135252"/>
            <a:ext cx="8229600" cy="5400000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인민의 중요성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endParaRPr lang="en-US" altLang="ko-KR" sz="2400" dirty="0" smtClean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사회계약</a:t>
            </a:r>
            <a:endParaRPr lang="ko-KR" altLang="en-US" sz="2400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2156161" y="2636912"/>
            <a:ext cx="6264000" cy="759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사회의 기초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자연적인 개개인들이 하나의 인민이 되기로 결의한 사회계약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947528" y="5821811"/>
            <a:ext cx="1800000" cy="468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홉스와</a:t>
            </a:r>
            <a:r>
              <a:rPr lang="ko-KR" altLang="en-US" dirty="0">
                <a:solidFill>
                  <a:schemeClr val="tx1"/>
                </a:solidFill>
              </a:rPr>
              <a:t> 로크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64699" y="4329528"/>
            <a:ext cx="2952000" cy="468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사회계약의 근본적 문제 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2139635" y="1772817"/>
            <a:ext cx="6228000" cy="71909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자신을 왕에게 주기 전에 먼저 인민이 있어야 한다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사회계약론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권 </a:t>
            </a:r>
            <a:r>
              <a:rPr lang="en-US" altLang="ko-KR" dirty="0">
                <a:solidFill>
                  <a:schemeClr val="tx1"/>
                </a:solidFill>
              </a:rPr>
              <a:t>5</a:t>
            </a:r>
            <a:r>
              <a:rPr lang="ko-KR" altLang="en-US" dirty="0">
                <a:solidFill>
                  <a:schemeClr val="tx1"/>
                </a:solidFill>
              </a:rPr>
              <a:t>장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오른쪽 화살표 25"/>
          <p:cNvSpPr/>
          <p:nvPr/>
        </p:nvSpPr>
        <p:spPr bwMode="auto">
          <a:xfrm>
            <a:off x="3579876" y="4414178"/>
            <a:ext cx="504000" cy="324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>
              <a:latin typeface="Times New Roman" charset="0"/>
            </a:endParaRPr>
          </a:p>
        </p:txBody>
      </p:sp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661" y="757372"/>
            <a:ext cx="2250935" cy="2772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오른쪽으로 구부러진 화살표 13"/>
          <p:cNvSpPr/>
          <p:nvPr/>
        </p:nvSpPr>
        <p:spPr>
          <a:xfrm>
            <a:off x="1815635" y="2145449"/>
            <a:ext cx="324000" cy="9360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오른쪽 화살표 14"/>
          <p:cNvSpPr/>
          <p:nvPr/>
        </p:nvSpPr>
        <p:spPr bwMode="auto">
          <a:xfrm>
            <a:off x="3018392" y="5962345"/>
            <a:ext cx="796440" cy="324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>
              <a:latin typeface="Times New Roman" charset="0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166778" y="5818345"/>
            <a:ext cx="4968000" cy="612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개인이 자신의 권리를 누구에게 양도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737447" y="130358"/>
            <a:ext cx="4794663" cy="468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ko-KR" altLang="en-US" dirty="0">
                <a:solidFill>
                  <a:schemeClr val="tx1"/>
                </a:solidFill>
                <a:sym typeface="Wingdings" pitchFamily="2" charset="2"/>
              </a:rPr>
              <a:t>인민은</a:t>
            </a:r>
            <a:r>
              <a:rPr lang="en-US" altLang="ko-KR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ko-KR" altLang="en-US" dirty="0">
                <a:solidFill>
                  <a:schemeClr val="tx1"/>
                </a:solidFill>
                <a:sym typeface="Wingdings" pitchFamily="2" charset="2"/>
              </a:rPr>
              <a:t>대표자를 갖는 순간 자유롭지 못하다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오른쪽 화살표 3"/>
          <p:cNvSpPr/>
          <p:nvPr/>
        </p:nvSpPr>
        <p:spPr>
          <a:xfrm rot="2644241">
            <a:off x="7815322" y="978367"/>
            <a:ext cx="1209679" cy="286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28" y="749722"/>
            <a:ext cx="1714500" cy="19623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0143" y="3592765"/>
            <a:ext cx="2143125" cy="2143125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4128739" y="3730354"/>
            <a:ext cx="5914797" cy="181817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개인 각자의 소유를 공동으로 방어하고 보호하는 하나의 </a:t>
            </a:r>
            <a:r>
              <a:rPr lang="ko-KR" altLang="en-US" dirty="0" smtClean="0">
                <a:solidFill>
                  <a:schemeClr val="tx1"/>
                </a:solidFill>
              </a:rPr>
              <a:t>결합 형태를 </a:t>
            </a:r>
            <a:r>
              <a:rPr lang="ko-KR" altLang="en-US" dirty="0">
                <a:solidFill>
                  <a:schemeClr val="tx1"/>
                </a:solidFill>
              </a:rPr>
              <a:t>발견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olidFill>
                  <a:schemeClr val="tx1"/>
                </a:solidFill>
              </a:rPr>
              <a:t>결합 </a:t>
            </a:r>
            <a:r>
              <a:rPr lang="ko-KR" altLang="en-US" dirty="0">
                <a:solidFill>
                  <a:schemeClr val="tx1"/>
                </a:solidFill>
              </a:rPr>
              <a:t>형태를 통하여 전체에 </a:t>
            </a:r>
            <a:r>
              <a:rPr lang="ko-KR" altLang="en-US" dirty="0" smtClean="0">
                <a:solidFill>
                  <a:schemeClr val="tx1"/>
                </a:solidFill>
              </a:rPr>
              <a:t>결합하지만 자신에게만 </a:t>
            </a:r>
            <a:r>
              <a:rPr lang="ko-KR" altLang="en-US" dirty="0">
                <a:solidFill>
                  <a:schemeClr val="tx1"/>
                </a:solidFill>
              </a:rPr>
              <a:t>복종하고 전과 같이 자유로울 것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  <a:sym typeface="Wingdings" pitchFamily="2" charset="2"/>
              </a:rPr>
              <a:t>So </a:t>
            </a:r>
            <a:r>
              <a:rPr lang="ko-KR" altLang="en-US" dirty="0" err="1" smtClean="0">
                <a:solidFill>
                  <a:schemeClr val="tx1"/>
                </a:solidFill>
                <a:sym typeface="Wingdings" pitchFamily="2" charset="2"/>
              </a:rPr>
              <a:t>홉스와</a:t>
            </a:r>
            <a:r>
              <a:rPr lang="ko-KR" altLang="en-US" dirty="0" smtClean="0">
                <a:solidFill>
                  <a:schemeClr val="tx1"/>
                </a:solidFill>
                <a:sym typeface="Wingdings" pitchFamily="2" charset="2"/>
              </a:rPr>
              <a:t> 로크가 주장한 사회계약론과의 차이는 무엇</a:t>
            </a:r>
            <a:r>
              <a:rPr lang="en-US" altLang="ko-KR" dirty="0" smtClean="0">
                <a:solidFill>
                  <a:schemeClr val="tx1"/>
                </a:solidFill>
                <a:sym typeface="Wingdings" pitchFamily="2" charset="2"/>
              </a:rPr>
              <a:t>?</a:t>
            </a:r>
            <a:r>
              <a:rPr lang="ko-KR" altLang="en-US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623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3263" y="236739"/>
            <a:ext cx="8229600" cy="8640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루소의 사회계약설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66800" y="1136609"/>
            <a:ext cx="8229600" cy="5400000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루소의 사회계약설 상 특징 </a:t>
            </a:r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주권자    </a:t>
            </a:r>
            <a:endParaRPr lang="ko-KR" altLang="en-US" sz="24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851493" y="1810156"/>
            <a:ext cx="3240000" cy="46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자신의 권리를 누구에게</a:t>
            </a:r>
            <a:r>
              <a:rPr lang="en-US" altLang="ko-KR" sz="2000" dirty="0" smtClean="0">
                <a:solidFill>
                  <a:schemeClr val="tx1"/>
                </a:solidFill>
              </a:rPr>
              <a:t>? 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595224" y="4654893"/>
            <a:ext cx="2272113" cy="4742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주권자 </a:t>
            </a:r>
            <a:r>
              <a:rPr lang="en-US" altLang="ko-KR" sz="2000" dirty="0">
                <a:solidFill>
                  <a:schemeClr val="tx1"/>
                </a:solidFill>
              </a:rPr>
              <a:t>&amp; </a:t>
            </a:r>
            <a:r>
              <a:rPr lang="ko-KR" altLang="en-US" sz="2000" dirty="0">
                <a:solidFill>
                  <a:schemeClr val="tx1"/>
                </a:solidFill>
              </a:rPr>
              <a:t>신민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395400" y="2434586"/>
            <a:ext cx="4149153" cy="100110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공동체 </a:t>
            </a:r>
            <a:endParaRPr lang="en-US" altLang="ko-KR" dirty="0"/>
          </a:p>
          <a:p>
            <a:pPr algn="ctr"/>
            <a:r>
              <a:rPr lang="ko-KR" altLang="en-US" dirty="0"/>
              <a:t>구성원들의 정신마음에 공유</a:t>
            </a:r>
            <a:endParaRPr lang="en-US" altLang="ko-KR" dirty="0"/>
          </a:p>
          <a:p>
            <a:pPr algn="ctr"/>
            <a:r>
              <a:rPr lang="ko-KR" altLang="en-US" dirty="0"/>
              <a:t>공동체에 복종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자기 마음에 복종 </a:t>
            </a:r>
            <a:endParaRPr lang="ko-KR" altLang="en-US" dirty="0"/>
          </a:p>
        </p:txBody>
      </p:sp>
      <p:sp>
        <p:nvSpPr>
          <p:cNvPr id="26" name="오른쪽 화살표 25"/>
          <p:cNvSpPr/>
          <p:nvPr/>
        </p:nvSpPr>
        <p:spPr bwMode="auto">
          <a:xfrm>
            <a:off x="4053933" y="4666817"/>
            <a:ext cx="978408" cy="4846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>
              <a:latin typeface="Times New Roman" charset="0"/>
            </a:endParaRPr>
          </a:p>
        </p:txBody>
      </p:sp>
      <p:sp>
        <p:nvSpPr>
          <p:cNvPr id="4" name="왼쪽 화살표 3"/>
          <p:cNvSpPr/>
          <p:nvPr/>
        </p:nvSpPr>
        <p:spPr>
          <a:xfrm>
            <a:off x="5663919" y="2814678"/>
            <a:ext cx="978408" cy="484632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380071" y="3454912"/>
            <a:ext cx="1262307" cy="3927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일반의지 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981200" y="5277099"/>
            <a:ext cx="1658993" cy="46341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일반의지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360812" y="5365599"/>
            <a:ext cx="4814685" cy="4022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공동체 전체의 이익을 추구하는 의지 </a:t>
            </a:r>
          </a:p>
        </p:txBody>
      </p:sp>
      <p:sp>
        <p:nvSpPr>
          <p:cNvPr id="27" name="오른쪽 화살표 26"/>
          <p:cNvSpPr/>
          <p:nvPr/>
        </p:nvSpPr>
        <p:spPr bwMode="auto">
          <a:xfrm>
            <a:off x="4145276" y="5392499"/>
            <a:ext cx="743120" cy="37933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>
              <a:latin typeface="Times New Roman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108706" y="3811436"/>
            <a:ext cx="1705084" cy="71617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사회구성원의 이중적 지위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744377" y="840829"/>
            <a:ext cx="1691473" cy="44341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대표자</a:t>
            </a:r>
            <a:r>
              <a:rPr lang="en-US" altLang="ko-KR" dirty="0">
                <a:solidFill>
                  <a:schemeClr val="tx1"/>
                </a:solidFill>
              </a:rPr>
              <a:t>? 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409" y="115133"/>
            <a:ext cx="2506454" cy="1695023"/>
          </a:xfrm>
          <a:prstGeom prst="rect">
            <a:avLst/>
          </a:prstGeom>
        </p:spPr>
      </p:pic>
      <p:sp>
        <p:nvSpPr>
          <p:cNvPr id="24" name="오른쪽 화살표 23"/>
          <p:cNvSpPr/>
          <p:nvPr/>
        </p:nvSpPr>
        <p:spPr bwMode="auto">
          <a:xfrm rot="20384457">
            <a:off x="5047253" y="1422750"/>
            <a:ext cx="1331430" cy="324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>
              <a:latin typeface="Times New Roman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9686" y="673982"/>
            <a:ext cx="2143125" cy="2143125"/>
          </a:xfrm>
          <a:prstGeom prst="rect">
            <a:avLst/>
          </a:prstGeom>
        </p:spPr>
      </p:pic>
      <p:sp>
        <p:nvSpPr>
          <p:cNvPr id="29" name="오른쪽 화살표 28"/>
          <p:cNvSpPr/>
          <p:nvPr/>
        </p:nvSpPr>
        <p:spPr bwMode="auto">
          <a:xfrm>
            <a:off x="5183671" y="1885858"/>
            <a:ext cx="1037008" cy="324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>
              <a:latin typeface="Times New Roman" charset="0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923076" y="5901773"/>
            <a:ext cx="7930639" cy="91342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• </a:t>
            </a:r>
            <a:r>
              <a:rPr lang="ko-KR" altLang="en-US" dirty="0">
                <a:solidFill>
                  <a:schemeClr val="tx1"/>
                </a:solidFill>
              </a:rPr>
              <a:t>주권의 이양이나 위탁행위가 존재하고 있는가</a:t>
            </a:r>
            <a:r>
              <a:rPr lang="en-US" altLang="ko-KR" dirty="0" smtClean="0">
                <a:solidFill>
                  <a:schemeClr val="tx1"/>
                </a:solidFill>
              </a:rPr>
              <a:t>?(</a:t>
            </a:r>
            <a:r>
              <a:rPr lang="ko-KR" altLang="en-US" dirty="0" err="1">
                <a:solidFill>
                  <a:schemeClr val="tx1"/>
                </a:solidFill>
              </a:rPr>
              <a:t>홉스와</a:t>
            </a:r>
            <a:r>
              <a:rPr lang="ko-KR" altLang="en-US" dirty="0">
                <a:solidFill>
                  <a:schemeClr val="tx1"/>
                </a:solidFill>
              </a:rPr>
              <a:t> 로크와 비교하여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</a:p>
          <a:p>
            <a:r>
              <a:rPr lang="en-US" altLang="ko-KR" dirty="0">
                <a:solidFill>
                  <a:schemeClr val="tx1"/>
                </a:solidFill>
                <a:latin typeface="맑은 고딕"/>
              </a:rPr>
              <a:t>• </a:t>
            </a:r>
            <a:r>
              <a:rPr lang="ko-KR" altLang="en-US" dirty="0">
                <a:solidFill>
                  <a:schemeClr val="tx1"/>
                </a:solidFill>
              </a:rPr>
              <a:t>루소에게 있어 가장 바람직한 통치형태는</a:t>
            </a:r>
            <a:r>
              <a:rPr lang="en-US" altLang="ko-KR" dirty="0">
                <a:solidFill>
                  <a:schemeClr val="tx1"/>
                </a:solidFill>
              </a:rPr>
              <a:t>?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8922993" y="5875448"/>
            <a:ext cx="3308986" cy="8478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But</a:t>
            </a:r>
            <a:r>
              <a:rPr lang="ko-KR" altLang="en-US" dirty="0" smtClean="0">
                <a:solidFill>
                  <a:schemeClr val="tx1"/>
                </a:solidFill>
              </a:rPr>
              <a:t> 루소는 </a:t>
            </a:r>
            <a:r>
              <a:rPr lang="en-US" altLang="ko-KR" dirty="0">
                <a:solidFill>
                  <a:schemeClr val="tx1"/>
                </a:solidFill>
              </a:rPr>
              <a:t>(                  )</a:t>
            </a:r>
            <a:r>
              <a:rPr lang="ko-KR" altLang="en-US" dirty="0">
                <a:solidFill>
                  <a:schemeClr val="tx1"/>
                </a:solidFill>
              </a:rPr>
              <a:t>만을 고집하는가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32" name="오른쪽 화살표 31"/>
          <p:cNvSpPr/>
          <p:nvPr/>
        </p:nvSpPr>
        <p:spPr bwMode="auto">
          <a:xfrm>
            <a:off x="8177535" y="6399283"/>
            <a:ext cx="1037008" cy="324000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>
              <a:latin typeface="Times New Roman" charset="0"/>
            </a:endParaRPr>
          </a:p>
        </p:txBody>
      </p:sp>
      <p:pic>
        <p:nvPicPr>
          <p:cNvPr id="33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8592" y="4981640"/>
            <a:ext cx="1393408" cy="884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모서리가 둥근 직사각형 33"/>
          <p:cNvSpPr/>
          <p:nvPr/>
        </p:nvSpPr>
        <p:spPr>
          <a:xfrm>
            <a:off x="330572" y="5533856"/>
            <a:ext cx="1187854" cy="468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smtClean="0">
                <a:solidFill>
                  <a:schemeClr val="tx1"/>
                </a:solidFill>
              </a:rPr>
              <a:t>의문점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2326" y="2375512"/>
            <a:ext cx="3410537" cy="2261334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5331700" y="4661531"/>
            <a:ext cx="5085414" cy="540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 신민인 내가 주권자인 나와 약속하는 것 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6393595" y="1664665"/>
            <a:ext cx="3240000" cy="7534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인민 자기 자신에게 </a:t>
            </a:r>
            <a:r>
              <a:rPr lang="en-US" altLang="ko-KR" dirty="0">
                <a:solidFill>
                  <a:schemeClr val="tx1"/>
                </a:solidFill>
              </a:rPr>
              <a:t>&amp; 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공동체 그 자체</a:t>
            </a:r>
          </a:p>
        </p:txBody>
      </p:sp>
    </p:spTree>
    <p:extLst>
      <p:ext uri="{BB962C8B-B14F-4D97-AF65-F5344CB8AC3E}">
        <p14:creationId xmlns:p14="http://schemas.microsoft.com/office/powerpoint/2010/main" val="4253552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1515" y="116632"/>
            <a:ext cx="3997043" cy="905256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루소에게 있어서의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사회계약 양상</a:t>
            </a:r>
            <a:endParaRPr lang="ko-KR" altLang="en-US" dirty="0"/>
          </a:p>
        </p:txBody>
      </p:sp>
      <p:pic>
        <p:nvPicPr>
          <p:cNvPr id="2050" name="Picture 2" descr="C:\Users\김용훈\Desktop\루소의 일반의지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335" y="127416"/>
            <a:ext cx="7124318" cy="673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15" y="2052896"/>
            <a:ext cx="3567385" cy="4524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60569" y="1440529"/>
            <a:ext cx="1944216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r>
              <a:rPr lang="ko-KR" altLang="en-US" dirty="0"/>
              <a:t>만화 </a:t>
            </a:r>
            <a:endParaRPr lang="en-US" altLang="ko-KR" dirty="0"/>
          </a:p>
          <a:p>
            <a:pPr algn="ctr"/>
            <a:r>
              <a:rPr lang="ko-KR" altLang="en-US" dirty="0"/>
              <a:t>루소 사회계약론</a:t>
            </a:r>
          </a:p>
        </p:txBody>
      </p:sp>
    </p:spTree>
    <p:extLst>
      <p:ext uri="{BB962C8B-B14F-4D97-AF65-F5344CB8AC3E}">
        <p14:creationId xmlns:p14="http://schemas.microsoft.com/office/powerpoint/2010/main" val="1390225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6376" y="188430"/>
            <a:ext cx="8229600" cy="864000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루소의 사회계약설 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루소는 직접민주주의만을 고집하는가</a:t>
            </a:r>
            <a:r>
              <a:rPr lang="en-US" altLang="ko-KR" dirty="0" smtClean="0">
                <a:solidFill>
                  <a:schemeClr val="tx1"/>
                </a:solidFill>
              </a:rPr>
              <a:t>?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50430" y="1206432"/>
            <a:ext cx="8229600" cy="5400000"/>
          </a:xfrm>
        </p:spPr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sz="2400" dirty="0" smtClean="0"/>
              <a:t>루소에게 대표자는</a:t>
            </a:r>
            <a:r>
              <a:rPr lang="en-US" altLang="ko-KR" sz="2400" dirty="0" smtClean="0"/>
              <a:t>? </a:t>
            </a:r>
          </a:p>
          <a:p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 smtClean="0"/>
              <a:t> </a:t>
            </a:r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r>
              <a:rPr lang="en-US" altLang="ko-KR" sz="2400" dirty="0" smtClean="0"/>
              <a:t>But </a:t>
            </a:r>
            <a:r>
              <a:rPr lang="ko-KR" altLang="en-US" sz="2400" dirty="0" smtClean="0"/>
              <a:t>대표자가 필요</a:t>
            </a:r>
            <a:r>
              <a:rPr lang="en-US" altLang="ko-KR" sz="2400" dirty="0" smtClean="0"/>
              <a:t>? </a:t>
            </a:r>
          </a:p>
          <a:p>
            <a:pPr marL="0" indent="0">
              <a:buNone/>
            </a:pPr>
            <a:r>
              <a:rPr lang="ko-KR" altLang="en-US" sz="2400" dirty="0" smtClean="0"/>
              <a:t>  </a:t>
            </a:r>
            <a:endParaRPr lang="ko-KR" altLang="en-US" sz="2400" dirty="0"/>
          </a:p>
        </p:txBody>
      </p:sp>
      <p:sp>
        <p:nvSpPr>
          <p:cNvPr id="4" name="타원 3"/>
          <p:cNvSpPr/>
          <p:nvPr/>
        </p:nvSpPr>
        <p:spPr>
          <a:xfrm>
            <a:off x="346430" y="5228613"/>
            <a:ext cx="504000" cy="1064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But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653" y="1696753"/>
            <a:ext cx="3063147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604" y="3592806"/>
            <a:ext cx="5977196" cy="3080790"/>
          </a:xfrm>
          <a:prstGeom prst="rect">
            <a:avLst/>
          </a:prstGeom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462" y="3690281"/>
            <a:ext cx="1703331" cy="1810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1404941" y="6058910"/>
            <a:ext cx="6901818" cy="504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공동체 전체의 이익을 분별할 수 있는 입법자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대표자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의 존재 상정 </a:t>
            </a:r>
          </a:p>
        </p:txBody>
      </p:sp>
      <p:sp>
        <p:nvSpPr>
          <p:cNvPr id="17" name="오른쪽으로 구부러진 화살표 16"/>
          <p:cNvSpPr/>
          <p:nvPr/>
        </p:nvSpPr>
        <p:spPr>
          <a:xfrm>
            <a:off x="955691" y="5266886"/>
            <a:ext cx="470497" cy="1125812"/>
          </a:xfrm>
          <a:prstGeom prst="curved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404941" y="4744874"/>
            <a:ext cx="5406676" cy="104402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눈먼 대중은 무엇이 자기들에게 득이 되는 지를 알기 어려우므로 자기가 바라는 것을 모르는 경우가 많다</a:t>
            </a:r>
            <a:r>
              <a:rPr lang="en-US" altLang="ko-KR" dirty="0"/>
              <a:t>…</a:t>
            </a:r>
            <a:r>
              <a:rPr lang="ko-KR" altLang="en-US" dirty="0"/>
              <a:t>그래서</a:t>
            </a:r>
            <a:r>
              <a:rPr lang="en-US" altLang="ko-KR" dirty="0"/>
              <a:t> </a:t>
            </a:r>
            <a:r>
              <a:rPr lang="ko-KR" altLang="en-US" dirty="0"/>
              <a:t>입법자가 필요하다</a:t>
            </a:r>
            <a:r>
              <a:rPr lang="en-US" altLang="ko-KR" dirty="0"/>
              <a:t>(2</a:t>
            </a:r>
            <a:r>
              <a:rPr lang="ko-KR" altLang="en-US" dirty="0"/>
              <a:t>권 </a:t>
            </a:r>
            <a:r>
              <a:rPr lang="en-US" altLang="ko-KR" dirty="0"/>
              <a:t>6</a:t>
            </a:r>
            <a:r>
              <a:rPr lang="ko-KR" altLang="en-US" dirty="0"/>
              <a:t>장</a:t>
            </a:r>
            <a:r>
              <a:rPr lang="en-US" altLang="ko-KR" dirty="0"/>
              <a:t>). 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9285" y="8192"/>
            <a:ext cx="3687466" cy="2242479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4275149" y="1349819"/>
            <a:ext cx="5308881" cy="218646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  <a:sym typeface="Wingdings" pitchFamily="2" charset="2"/>
              </a:rPr>
              <a:t>인간은 자유로운 존재로 태어나지만</a:t>
            </a:r>
            <a:r>
              <a:rPr lang="en-US" altLang="ko-KR" dirty="0" smtClean="0">
                <a:solidFill>
                  <a:schemeClr val="tx1"/>
                </a:solidFill>
                <a:sym typeface="Wingdings" pitchFamily="2" charset="2"/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  <a:sym typeface="Wingdings" pitchFamily="2" charset="2"/>
              </a:rPr>
              <a:t> 어디에서나 쇠사슬에 묶여 있다</a:t>
            </a:r>
            <a:r>
              <a:rPr lang="en-US" altLang="ko-KR" dirty="0" smtClean="0">
                <a:solidFill>
                  <a:schemeClr val="tx1"/>
                </a:solidFill>
                <a:sym typeface="Wingdings" pitchFamily="2" charset="2"/>
              </a:rPr>
              <a:t>….. </a:t>
            </a:r>
            <a:r>
              <a:rPr lang="ko-KR" altLang="en-US" dirty="0" smtClean="0">
                <a:solidFill>
                  <a:schemeClr val="tx1"/>
                </a:solidFill>
                <a:sym typeface="Wingdings" pitchFamily="2" charset="2"/>
              </a:rPr>
              <a:t>영국의 </a:t>
            </a:r>
            <a:r>
              <a:rPr lang="ko-KR" altLang="en-US" dirty="0">
                <a:solidFill>
                  <a:schemeClr val="tx1"/>
                </a:solidFill>
                <a:sym typeface="Wingdings" pitchFamily="2" charset="2"/>
              </a:rPr>
              <a:t>인민들은 자유롭다고 생각하지만 그것은 큰 잘못이다</a:t>
            </a:r>
            <a:r>
              <a:rPr lang="en-US" altLang="ko-KR" dirty="0">
                <a:solidFill>
                  <a:schemeClr val="tx1"/>
                </a:solidFill>
                <a:sym typeface="Wingdings" pitchFamily="2" charset="2"/>
              </a:rPr>
              <a:t>. </a:t>
            </a:r>
            <a:r>
              <a:rPr lang="ko-KR" altLang="en-US" dirty="0">
                <a:solidFill>
                  <a:schemeClr val="tx1"/>
                </a:solidFill>
                <a:sym typeface="Wingdings" pitchFamily="2" charset="2"/>
              </a:rPr>
              <a:t>그들이</a:t>
            </a:r>
            <a:r>
              <a:rPr lang="en-US" altLang="ko-KR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ko-KR" altLang="en-US" dirty="0">
                <a:solidFill>
                  <a:schemeClr val="tx1"/>
                </a:solidFill>
                <a:sym typeface="Wingdings" pitchFamily="2" charset="2"/>
              </a:rPr>
              <a:t>자유인인 것은 의원을 선출할 때뿐이며</a:t>
            </a:r>
            <a:r>
              <a:rPr lang="en-US" altLang="ko-KR" dirty="0">
                <a:solidFill>
                  <a:schemeClr val="tx1"/>
                </a:solidFill>
                <a:sym typeface="Wingdings" pitchFamily="2" charset="2"/>
              </a:rPr>
              <a:t>, </a:t>
            </a:r>
            <a:r>
              <a:rPr lang="ko-KR" altLang="en-US" dirty="0">
                <a:solidFill>
                  <a:schemeClr val="tx1"/>
                </a:solidFill>
                <a:sym typeface="Wingdings" pitchFamily="2" charset="2"/>
              </a:rPr>
              <a:t>일단 의원을 선출하면 노예로 혹은 아무것도 아닌 존재로 전락하고 마는 것이다</a:t>
            </a:r>
            <a:r>
              <a:rPr lang="en-US" altLang="ko-KR" dirty="0">
                <a:solidFill>
                  <a:schemeClr val="tx1"/>
                </a:solidFill>
                <a:sym typeface="Wingdings" pitchFamily="2" charset="2"/>
              </a:rPr>
              <a:t>… </a:t>
            </a:r>
            <a:r>
              <a:rPr lang="ko-KR" altLang="en-US" dirty="0">
                <a:solidFill>
                  <a:schemeClr val="tx1"/>
                </a:solidFill>
                <a:sym typeface="Wingdings" pitchFamily="2" charset="2"/>
              </a:rPr>
              <a:t>인민은</a:t>
            </a:r>
            <a:r>
              <a:rPr lang="en-US" altLang="ko-KR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ko-KR" altLang="en-US" dirty="0">
                <a:solidFill>
                  <a:schemeClr val="tx1"/>
                </a:solidFill>
                <a:sym typeface="Wingdings" pitchFamily="2" charset="2"/>
              </a:rPr>
              <a:t>대표자를 갖는 순간 자유롭지 못하다 </a:t>
            </a:r>
            <a:r>
              <a:rPr lang="en-US" altLang="ko-KR" dirty="0">
                <a:solidFill>
                  <a:schemeClr val="tx1"/>
                </a:solidFill>
                <a:sym typeface="Wingdings" pitchFamily="2" charset="2"/>
              </a:rPr>
              <a:t>(3</a:t>
            </a:r>
            <a:r>
              <a:rPr lang="ko-KR" altLang="en-US" dirty="0">
                <a:solidFill>
                  <a:schemeClr val="tx1"/>
                </a:solidFill>
                <a:sym typeface="Wingdings" pitchFamily="2" charset="2"/>
              </a:rPr>
              <a:t>권 </a:t>
            </a:r>
            <a:r>
              <a:rPr lang="en-US" altLang="ko-KR" dirty="0">
                <a:solidFill>
                  <a:schemeClr val="tx1"/>
                </a:solidFill>
                <a:sym typeface="Wingdings" pitchFamily="2" charset="2"/>
              </a:rPr>
              <a:t>15</a:t>
            </a:r>
            <a:r>
              <a:rPr lang="ko-KR" altLang="en-US" dirty="0">
                <a:solidFill>
                  <a:schemeClr val="tx1"/>
                </a:solidFill>
                <a:sym typeface="Wingdings" pitchFamily="2" charset="2"/>
              </a:rPr>
              <a:t>장</a:t>
            </a:r>
            <a:r>
              <a:rPr lang="en-US" altLang="ko-KR" dirty="0">
                <a:solidFill>
                  <a:schemeClr val="tx1"/>
                </a:solidFill>
                <a:sym typeface="Wingdings" pitchFamily="2" charset="2"/>
              </a:rPr>
              <a:t>) 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8466" y="2394036"/>
            <a:ext cx="2278285" cy="170651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1615" y="3986340"/>
            <a:ext cx="2910385" cy="2687256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850430" y="3350011"/>
            <a:ext cx="3424719" cy="75054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인민은 준법자인 동시에 법의 제정자여야 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10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줄기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3689</TotalTime>
  <Words>956</Words>
  <Application>Microsoft Office PowerPoint</Application>
  <PresentationFormat>와이드스크린</PresentationFormat>
  <Paragraphs>169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4" baseType="lpstr">
      <vt:lpstr>HY중고딕</vt:lpstr>
      <vt:lpstr>굴림</vt:lpstr>
      <vt:lpstr>맑은 고딕</vt:lpstr>
      <vt:lpstr>Arial</vt:lpstr>
      <vt:lpstr>Century Gothic</vt:lpstr>
      <vt:lpstr>Franklin Gothic Book</vt:lpstr>
      <vt:lpstr>Times New Roman</vt:lpstr>
      <vt:lpstr>Wingdings</vt:lpstr>
      <vt:lpstr>Wingdings 3</vt:lpstr>
      <vt:lpstr>줄기</vt:lpstr>
      <vt:lpstr>민주주의의 사상적 연원(Ⅱ) – 홉스와 로크 및 루소의 사회계약설 </vt:lpstr>
      <vt:lpstr>홉스의 사회계약설</vt:lpstr>
      <vt:lpstr>국가의 등장 </vt:lpstr>
      <vt:lpstr>로크의 사회계약설</vt:lpstr>
      <vt:lpstr>국가의 생성 요인</vt:lpstr>
      <vt:lpstr>루소의 사회계약설</vt:lpstr>
      <vt:lpstr>루소의 사회계약설</vt:lpstr>
      <vt:lpstr>루소에게 있어서의  사회계약 양상</vt:lpstr>
      <vt:lpstr>루소의 사회계약설  - 루소는 직접민주주의만을 고집하는가? </vt:lpstr>
      <vt:lpstr>루소의 사회계약설  - 루소는 직접민주주의만을 고집하는가? </vt:lpstr>
      <vt:lpstr>루소의 사회계약설</vt:lpstr>
      <vt:lpstr>(정리)루소의 사회계약설에 있어서의 대표자의 위상</vt:lpstr>
      <vt:lpstr>(정리) 사회계약의 양상</vt:lpstr>
      <vt:lpstr>PowerPoint 프레젠테이션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기본권의 개념, 범위 및  법적 성격</dc:title>
  <dc:creator>Kimyonghoon</dc:creator>
  <cp:lastModifiedBy>김용훈</cp:lastModifiedBy>
  <cp:revision>125</cp:revision>
  <dcterms:created xsi:type="dcterms:W3CDTF">2015-05-02T06:15:27Z</dcterms:created>
  <dcterms:modified xsi:type="dcterms:W3CDTF">2022-03-13T12:58:05Z</dcterms:modified>
</cp:coreProperties>
</file>